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685" r:id="rId4"/>
    <p:sldMasterId id="2147483707" r:id="rId5"/>
  </p:sldMasterIdLst>
  <p:notesMasterIdLst>
    <p:notesMasterId r:id="rId66"/>
  </p:notesMasterIdLst>
  <p:handoutMasterIdLst>
    <p:handoutMasterId r:id="rId67"/>
  </p:handoutMasterIdLst>
  <p:sldIdLst>
    <p:sldId id="271" r:id="rId6"/>
    <p:sldId id="388" r:id="rId7"/>
    <p:sldId id="295" r:id="rId8"/>
    <p:sldId id="400" r:id="rId9"/>
    <p:sldId id="399" r:id="rId10"/>
    <p:sldId id="394" r:id="rId11"/>
    <p:sldId id="416" r:id="rId12"/>
    <p:sldId id="417" r:id="rId13"/>
    <p:sldId id="392" r:id="rId14"/>
    <p:sldId id="407" r:id="rId15"/>
    <p:sldId id="404" r:id="rId16"/>
    <p:sldId id="472" r:id="rId17"/>
    <p:sldId id="414" r:id="rId18"/>
    <p:sldId id="418" r:id="rId19"/>
    <p:sldId id="420" r:id="rId20"/>
    <p:sldId id="421" r:id="rId21"/>
    <p:sldId id="423" r:id="rId22"/>
    <p:sldId id="449" r:id="rId23"/>
    <p:sldId id="425" r:id="rId24"/>
    <p:sldId id="450" r:id="rId25"/>
    <p:sldId id="427" r:id="rId26"/>
    <p:sldId id="451" r:id="rId27"/>
    <p:sldId id="429" r:id="rId28"/>
    <p:sldId id="430" r:id="rId29"/>
    <p:sldId id="431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63" r:id="rId48"/>
    <p:sldId id="464" r:id="rId49"/>
    <p:sldId id="466" r:id="rId50"/>
    <p:sldId id="467" r:id="rId51"/>
    <p:sldId id="469" r:id="rId52"/>
    <p:sldId id="470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05" r:id="rId64"/>
    <p:sldId id="41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E1EB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98" y="67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7D239DE-5B87-4584-A2CB-2F80BA75F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D7D34A6-5143-421A-9256-84C76A56A7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5ABA4-C065-4865-B736-7D3D66BB7BD3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E7CF214-9A81-4A9C-90A0-1279837121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9D901DE-2022-4064-8E5F-F3F0F8C0EE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600F3-AEE5-4D79-B3C5-0F7FEA04A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48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4E69C-6838-492F-BE66-DC4D56FCF788}" type="datetimeFigureOut">
              <a:rPr lang="it-IT" smtClean="0"/>
              <a:t>22/11/2019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BD551-78B1-4F24-B051-03417933B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9869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c51656726_2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1c51656726_2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419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51656726_2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c51656726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38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40000">
              <a:schemeClr val="accent2"/>
            </a:gs>
            <a:gs pos="7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01399AE7-7580-4588-9A58-718AB6B280AE}"/>
              </a:ext>
            </a:extLst>
          </p:cNvPr>
          <p:cNvSpPr/>
          <p:nvPr userDrawn="1"/>
        </p:nvSpPr>
        <p:spPr>
          <a:xfrm>
            <a:off x="3421325" y="1483613"/>
            <a:ext cx="2564116" cy="2314228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7BB1D285-297C-40A8-BBFC-EB5A74F5BA1A}"/>
              </a:ext>
            </a:extLst>
          </p:cNvPr>
          <p:cNvSpPr/>
          <p:nvPr userDrawn="1"/>
        </p:nvSpPr>
        <p:spPr>
          <a:xfrm>
            <a:off x="6245005" y="1483613"/>
            <a:ext cx="2564116" cy="2314228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8553E31C-BA12-49BE-A5AF-1A7FC60C7778}"/>
              </a:ext>
            </a:extLst>
          </p:cNvPr>
          <p:cNvSpPr/>
          <p:nvPr userDrawn="1"/>
        </p:nvSpPr>
        <p:spPr>
          <a:xfrm>
            <a:off x="9068685" y="1483613"/>
            <a:ext cx="2564116" cy="2314228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4EF596D5-CEC7-43FD-9951-E2A4B72BEBA2}"/>
              </a:ext>
            </a:extLst>
          </p:cNvPr>
          <p:cNvSpPr/>
          <p:nvPr userDrawn="1"/>
        </p:nvSpPr>
        <p:spPr>
          <a:xfrm>
            <a:off x="597645" y="1483613"/>
            <a:ext cx="2564116" cy="2314228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93EE8531-7145-486E-BA3D-B8072229310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09319" y="1584405"/>
            <a:ext cx="2340768" cy="2112645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</a:t>
            </a:r>
            <a:r>
              <a:rPr lang="ko-KR" altLang="en-US" dirty="0"/>
              <a:t> </a:t>
            </a:r>
            <a:r>
              <a:rPr lang="en-US" altLang="ko-KR" dirty="0"/>
              <a:t>Send to Back</a:t>
            </a:r>
            <a:endParaRPr lang="ko-KR" alt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xmlns="" id="{F25455DF-3371-4F9D-8C83-89E48289FA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xmlns="" id="{43B5B5EE-27E4-431A-96B6-4FC9F1861A7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532999" y="1584405"/>
            <a:ext cx="2340768" cy="2112645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</a:t>
            </a:r>
            <a:r>
              <a:rPr lang="ko-KR" altLang="en-US" dirty="0"/>
              <a:t> </a:t>
            </a:r>
            <a:r>
              <a:rPr lang="en-US" altLang="ko-KR" dirty="0"/>
              <a:t>Send to Back</a:t>
            </a:r>
            <a:endParaRPr lang="ko-KR" alt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FDEDDEF1-98A5-42A9-8088-724EDFC85BF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356679" y="1584405"/>
            <a:ext cx="2340768" cy="2112645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</a:t>
            </a:r>
            <a:r>
              <a:rPr lang="ko-KR" altLang="en-US" dirty="0"/>
              <a:t> </a:t>
            </a:r>
            <a:r>
              <a:rPr lang="en-US" altLang="ko-KR" dirty="0"/>
              <a:t>Send to Back</a:t>
            </a:r>
            <a:endParaRPr lang="ko-KR" alt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A573598F-7BB1-4E68-AF60-3D907666AA5D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180359" y="1584405"/>
            <a:ext cx="2340768" cy="2112645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</a:t>
            </a:r>
            <a:r>
              <a:rPr lang="ko-KR" altLang="en-US" dirty="0"/>
              <a:t> </a:t>
            </a:r>
            <a:r>
              <a:rPr lang="en-US" altLang="ko-KR" dirty="0"/>
              <a:t>Send to Back</a:t>
            </a:r>
            <a:endParaRPr lang="ko-KR" alt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CE191B04-08EE-4152-B9E5-26850CA8FC16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1B29FDF7-B457-481A-B4C1-27388BB35E88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DCA10AF6-AE9F-480B-B8DE-0048AEEC8A32}"/>
              </a:ext>
            </a:extLst>
          </p:cNvPr>
          <p:cNvSpPr/>
          <p:nvPr userDrawn="1"/>
        </p:nvSpPr>
        <p:spPr>
          <a:xfrm>
            <a:off x="4765528" y="0"/>
            <a:ext cx="6337415" cy="6856506"/>
          </a:xfrm>
          <a:custGeom>
            <a:avLst/>
            <a:gdLst>
              <a:gd name="connsiteX0" fmla="*/ 2415079 w 6337415"/>
              <a:gd name="connsiteY0" fmla="*/ 0 h 6856506"/>
              <a:gd name="connsiteX1" fmla="*/ 5187972 w 6337415"/>
              <a:gd name="connsiteY1" fmla="*/ 0 h 6856506"/>
              <a:gd name="connsiteX2" fmla="*/ 6072084 w 6337415"/>
              <a:gd name="connsiteY2" fmla="*/ 513156 h 6856506"/>
              <a:gd name="connsiteX3" fmla="*/ 6337415 w 6337415"/>
              <a:gd name="connsiteY3" fmla="*/ 972315 h 6856506"/>
              <a:gd name="connsiteX4" fmla="*/ 6337415 w 6337415"/>
              <a:gd name="connsiteY4" fmla="*/ 5884192 h 6856506"/>
              <a:gd name="connsiteX5" fmla="*/ 6072084 w 6337415"/>
              <a:gd name="connsiteY5" fmla="*/ 6343350 h 6856506"/>
              <a:gd name="connsiteX6" fmla="*/ 5184883 w 6337415"/>
              <a:gd name="connsiteY6" fmla="*/ 6856506 h 6856506"/>
              <a:gd name="connsiteX7" fmla="*/ 2411986 w 6337415"/>
              <a:gd name="connsiteY7" fmla="*/ 6856506 h 6856506"/>
              <a:gd name="connsiteX8" fmla="*/ 1524785 w 6337415"/>
              <a:gd name="connsiteY8" fmla="*/ 6343350 h 6856506"/>
              <a:gd name="connsiteX9" fmla="*/ 136790 w 6337415"/>
              <a:gd name="connsiteY9" fmla="*/ 3941411 h 6856506"/>
              <a:gd name="connsiteX10" fmla="*/ 136790 w 6337415"/>
              <a:gd name="connsiteY10" fmla="*/ 2915099 h 6856506"/>
              <a:gd name="connsiteX11" fmla="*/ 1524785 w 6337415"/>
              <a:gd name="connsiteY11" fmla="*/ 513156 h 6856506"/>
              <a:gd name="connsiteX12" fmla="*/ 2415079 w 6337415"/>
              <a:gd name="connsiteY12" fmla="*/ 0 h 685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37415" h="6856506">
                <a:moveTo>
                  <a:pt x="2415079" y="0"/>
                </a:moveTo>
                <a:lnTo>
                  <a:pt x="5187972" y="0"/>
                </a:lnTo>
                <a:cubicBezTo>
                  <a:pt x="5555839" y="0"/>
                  <a:pt x="5892789" y="194754"/>
                  <a:pt x="6072084" y="513156"/>
                </a:cubicBezTo>
                <a:lnTo>
                  <a:pt x="6337415" y="972315"/>
                </a:lnTo>
                <a:lnTo>
                  <a:pt x="6337415" y="5884192"/>
                </a:lnTo>
                <a:lnTo>
                  <a:pt x="6072084" y="6343350"/>
                </a:lnTo>
                <a:cubicBezTo>
                  <a:pt x="5889699" y="6661756"/>
                  <a:pt x="5552745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sz="2701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9F1CCBC8-2DEC-4648-8372-311676E798CC}"/>
              </a:ext>
            </a:extLst>
          </p:cNvPr>
          <p:cNvSpPr/>
          <p:nvPr userDrawn="1"/>
        </p:nvSpPr>
        <p:spPr>
          <a:xfrm>
            <a:off x="5085740" y="0"/>
            <a:ext cx="6017203" cy="6856506"/>
          </a:xfrm>
          <a:custGeom>
            <a:avLst/>
            <a:gdLst>
              <a:gd name="connsiteX0" fmla="*/ 2415079 w 6017203"/>
              <a:gd name="connsiteY0" fmla="*/ 0 h 6856506"/>
              <a:gd name="connsiteX1" fmla="*/ 5187972 w 6017203"/>
              <a:gd name="connsiteY1" fmla="*/ 0 h 6856506"/>
              <a:gd name="connsiteX2" fmla="*/ 5997706 w 6017203"/>
              <a:gd name="connsiteY2" fmla="*/ 399690 h 6856506"/>
              <a:gd name="connsiteX3" fmla="*/ 6017203 w 6017203"/>
              <a:gd name="connsiteY3" fmla="*/ 429434 h 6856506"/>
              <a:gd name="connsiteX4" fmla="*/ 6017203 w 6017203"/>
              <a:gd name="connsiteY4" fmla="*/ 6425941 h 6856506"/>
              <a:gd name="connsiteX5" fmla="*/ 5996686 w 6017203"/>
              <a:gd name="connsiteY5" fmla="*/ 6456817 h 6856506"/>
              <a:gd name="connsiteX6" fmla="*/ 5184883 w 6017203"/>
              <a:gd name="connsiteY6" fmla="*/ 6856506 h 6856506"/>
              <a:gd name="connsiteX7" fmla="*/ 2411986 w 6017203"/>
              <a:gd name="connsiteY7" fmla="*/ 6856506 h 6856506"/>
              <a:gd name="connsiteX8" fmla="*/ 1524785 w 6017203"/>
              <a:gd name="connsiteY8" fmla="*/ 6343350 h 6856506"/>
              <a:gd name="connsiteX9" fmla="*/ 136790 w 6017203"/>
              <a:gd name="connsiteY9" fmla="*/ 3941411 h 6856506"/>
              <a:gd name="connsiteX10" fmla="*/ 136790 w 6017203"/>
              <a:gd name="connsiteY10" fmla="*/ 2915099 h 6856506"/>
              <a:gd name="connsiteX11" fmla="*/ 1524785 w 6017203"/>
              <a:gd name="connsiteY11" fmla="*/ 513156 h 6856506"/>
              <a:gd name="connsiteX12" fmla="*/ 2415079 w 6017203"/>
              <a:gd name="connsiteY12" fmla="*/ 0 h 685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17203" h="6856506">
                <a:moveTo>
                  <a:pt x="2415079" y="0"/>
                </a:moveTo>
                <a:lnTo>
                  <a:pt x="5187972" y="0"/>
                </a:lnTo>
                <a:cubicBezTo>
                  <a:pt x="5509856" y="0"/>
                  <a:pt x="5808068" y="149109"/>
                  <a:pt x="5997706" y="399690"/>
                </a:cubicBezTo>
                <a:lnTo>
                  <a:pt x="6017203" y="429434"/>
                </a:lnTo>
                <a:lnTo>
                  <a:pt x="6017203" y="6425941"/>
                </a:lnTo>
                <a:lnTo>
                  <a:pt x="5996686" y="6456817"/>
                </a:lnTo>
                <a:cubicBezTo>
                  <a:pt x="5804978" y="6707401"/>
                  <a:pt x="5506762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solidFill>
            <a:schemeClr val="accent2"/>
          </a:soli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sz="2701">
              <a:solidFill>
                <a:schemeClr val="tx1"/>
              </a:solidFill>
            </a:endParaRPr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xmlns="" id="{E7A5EAFD-E3F5-4EE4-BEE8-EDCA0F3D20A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11683" y="0"/>
            <a:ext cx="6180317" cy="6856499"/>
          </a:xfrm>
          <a:custGeom>
            <a:avLst/>
            <a:gdLst>
              <a:gd name="connsiteX0" fmla="*/ 2415079 w 6180317"/>
              <a:gd name="connsiteY0" fmla="*/ 0 h 6856499"/>
              <a:gd name="connsiteX1" fmla="*/ 6180317 w 6180317"/>
              <a:gd name="connsiteY1" fmla="*/ 1 h 6856499"/>
              <a:gd name="connsiteX2" fmla="*/ 6180317 w 6180317"/>
              <a:gd name="connsiteY2" fmla="*/ 6856499 h 6856499"/>
              <a:gd name="connsiteX3" fmla="*/ 2411986 w 6180317"/>
              <a:gd name="connsiteY3" fmla="*/ 6856498 h 6856499"/>
              <a:gd name="connsiteX4" fmla="*/ 1524785 w 6180317"/>
              <a:gd name="connsiteY4" fmla="*/ 6343343 h 6856499"/>
              <a:gd name="connsiteX5" fmla="*/ 136790 w 6180317"/>
              <a:gd name="connsiteY5" fmla="*/ 3941406 h 6856499"/>
              <a:gd name="connsiteX6" fmla="*/ 136790 w 6180317"/>
              <a:gd name="connsiteY6" fmla="*/ 2915095 h 6856499"/>
              <a:gd name="connsiteX7" fmla="*/ 1524785 w 6180317"/>
              <a:gd name="connsiteY7" fmla="*/ 513155 h 6856499"/>
              <a:gd name="connsiteX8" fmla="*/ 2415079 w 6180317"/>
              <a:gd name="connsiteY8" fmla="*/ 0 h 685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80317" h="6856499">
                <a:moveTo>
                  <a:pt x="2415079" y="0"/>
                </a:moveTo>
                <a:lnTo>
                  <a:pt x="6180317" y="1"/>
                </a:lnTo>
                <a:lnTo>
                  <a:pt x="6180317" y="6856499"/>
                </a:lnTo>
                <a:lnTo>
                  <a:pt x="2411986" y="6856498"/>
                </a:lnTo>
                <a:cubicBezTo>
                  <a:pt x="2047213" y="6856498"/>
                  <a:pt x="1707170" y="6661748"/>
                  <a:pt x="1524785" y="6343343"/>
                </a:cubicBezTo>
                <a:lnTo>
                  <a:pt x="136790" y="3941406"/>
                </a:lnTo>
                <a:cubicBezTo>
                  <a:pt x="-45596" y="3623001"/>
                  <a:pt x="-45596" y="3233498"/>
                  <a:pt x="136790" y="2915095"/>
                </a:cubicBezTo>
                <a:lnTo>
                  <a:pt x="1524785" y="513155"/>
                </a:lnTo>
                <a:cubicBezTo>
                  <a:pt x="1707170" y="194753"/>
                  <a:pt x="2047213" y="0"/>
                  <a:pt x="241507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701" dirty="0"/>
            </a:lvl1pPr>
          </a:lstStyle>
          <a:p>
            <a:pPr marL="0" lvl="0" algn="ctr"/>
            <a:r>
              <a:rPr lang="en-US" altLang="ko-KR" dirty="0"/>
              <a:t>Your Picture Here and</a:t>
            </a:r>
            <a:r>
              <a:rPr lang="ko-KR" altLang="en-US" dirty="0"/>
              <a:t> </a:t>
            </a:r>
            <a:r>
              <a:rPr lang="en-US" altLang="ko-KR" dirty="0"/>
              <a:t>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954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E4C200A-24A8-43AD-A980-E284C50657F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113634" cy="6858000"/>
          </a:xfrm>
          <a:custGeom>
            <a:avLst/>
            <a:gdLst>
              <a:gd name="connsiteX0" fmla="*/ 0 w 3658111"/>
              <a:gd name="connsiteY0" fmla="*/ 0 h 6858000"/>
              <a:gd name="connsiteX1" fmla="*/ 3658111 w 3658111"/>
              <a:gd name="connsiteY1" fmla="*/ 0 h 6858000"/>
              <a:gd name="connsiteX2" fmla="*/ 3658111 w 3658111"/>
              <a:gd name="connsiteY2" fmla="*/ 6858000 h 6858000"/>
              <a:gd name="connsiteX3" fmla="*/ 0 w 3658111"/>
              <a:gd name="connsiteY3" fmla="*/ 6858000 h 6858000"/>
              <a:gd name="connsiteX4" fmla="*/ 0 w 3658111"/>
              <a:gd name="connsiteY4" fmla="*/ 0 h 6858000"/>
              <a:gd name="connsiteX0" fmla="*/ 0 w 6113634"/>
              <a:gd name="connsiteY0" fmla="*/ 0 h 6878548"/>
              <a:gd name="connsiteX1" fmla="*/ 3658111 w 6113634"/>
              <a:gd name="connsiteY1" fmla="*/ 0 h 6878548"/>
              <a:gd name="connsiteX2" fmla="*/ 6113634 w 6113634"/>
              <a:gd name="connsiteY2" fmla="*/ 6878548 h 6878548"/>
              <a:gd name="connsiteX3" fmla="*/ 0 w 6113634"/>
              <a:gd name="connsiteY3" fmla="*/ 6858000 h 6878548"/>
              <a:gd name="connsiteX4" fmla="*/ 0 w 6113634"/>
              <a:gd name="connsiteY4" fmla="*/ 0 h 6878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634" h="6878548">
                <a:moveTo>
                  <a:pt x="0" y="0"/>
                </a:moveTo>
                <a:lnTo>
                  <a:pt x="3658111" y="0"/>
                </a:lnTo>
                <a:lnTo>
                  <a:pt x="6113634" y="6878548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76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D5CD35A-2A51-47DD-8590-C25AD44DBD7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9258300" cy="5640313"/>
          </a:xfrm>
          <a:custGeom>
            <a:avLst/>
            <a:gdLst>
              <a:gd name="connsiteX0" fmla="*/ 0 w 9258300"/>
              <a:gd name="connsiteY0" fmla="*/ 0 h 5640313"/>
              <a:gd name="connsiteX1" fmla="*/ 7013091 w 9258300"/>
              <a:gd name="connsiteY1" fmla="*/ 0 h 5640313"/>
              <a:gd name="connsiteX2" fmla="*/ 7324470 w 9258300"/>
              <a:gd name="connsiteY2" fmla="*/ 37023 h 5640313"/>
              <a:gd name="connsiteX3" fmla="*/ 8868075 w 9258300"/>
              <a:gd name="connsiteY3" fmla="*/ 500361 h 5640313"/>
              <a:gd name="connsiteX4" fmla="*/ 8997708 w 9258300"/>
              <a:gd name="connsiteY4" fmla="*/ 601188 h 5640313"/>
              <a:gd name="connsiteX5" fmla="*/ 9172240 w 9258300"/>
              <a:gd name="connsiteY5" fmla="*/ 811026 h 5640313"/>
              <a:gd name="connsiteX6" fmla="*/ 9227368 w 9258300"/>
              <a:gd name="connsiteY6" fmla="*/ 921522 h 5640313"/>
              <a:gd name="connsiteX7" fmla="*/ 9258300 w 9258300"/>
              <a:gd name="connsiteY7" fmla="*/ 1095376 h 5640313"/>
              <a:gd name="connsiteX8" fmla="*/ 383700 w 9258300"/>
              <a:gd name="connsiteY8" fmla="*/ 5404804 h 5640313"/>
              <a:gd name="connsiteX9" fmla="*/ 0 w 9258300"/>
              <a:gd name="connsiteY9" fmla="*/ 5640313 h 564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58300" h="5640313">
                <a:moveTo>
                  <a:pt x="0" y="0"/>
                </a:moveTo>
                <a:lnTo>
                  <a:pt x="7013091" y="0"/>
                </a:lnTo>
                <a:lnTo>
                  <a:pt x="7324470" y="37023"/>
                </a:lnTo>
                <a:cubicBezTo>
                  <a:pt x="7947501" y="121817"/>
                  <a:pt x="8511930" y="266553"/>
                  <a:pt x="8868075" y="500361"/>
                </a:cubicBezTo>
                <a:lnTo>
                  <a:pt x="8997708" y="601188"/>
                </a:lnTo>
                <a:lnTo>
                  <a:pt x="9172240" y="811026"/>
                </a:lnTo>
                <a:lnTo>
                  <a:pt x="9227368" y="921522"/>
                </a:lnTo>
                <a:cubicBezTo>
                  <a:pt x="9245774" y="976549"/>
                  <a:pt x="9256316" y="1034456"/>
                  <a:pt x="9258300" y="1095376"/>
                </a:cubicBezTo>
                <a:cubicBezTo>
                  <a:pt x="9258299" y="2714776"/>
                  <a:pt x="4656211" y="2868181"/>
                  <a:pt x="383700" y="5404804"/>
                </a:cubicBezTo>
                <a:lnTo>
                  <a:pt x="0" y="5640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001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3">
            <a:extLst>
              <a:ext uri="{FF2B5EF4-FFF2-40B4-BE49-F238E27FC236}">
                <a16:creationId xmlns:a16="http://schemas.microsoft.com/office/drawing/2014/main" xmlns="" id="{85E82A15-1989-4CB4-94AD-099C5BEDB3E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44564" y="130767"/>
            <a:ext cx="6758507" cy="6596468"/>
          </a:xfrm>
          <a:custGeom>
            <a:avLst/>
            <a:gdLst>
              <a:gd name="connsiteX0" fmla="*/ 4271471 w 6758506"/>
              <a:gd name="connsiteY0" fmla="*/ 0 h 6596467"/>
              <a:gd name="connsiteX1" fmla="*/ 4351667 w 6758506"/>
              <a:gd name="connsiteY1" fmla="*/ 113994 h 6596467"/>
              <a:gd name="connsiteX2" fmla="*/ 4275691 w 6758506"/>
              <a:gd name="connsiteY2" fmla="*/ 417977 h 6596467"/>
              <a:gd name="connsiteX3" fmla="*/ 4225042 w 6758506"/>
              <a:gd name="connsiteY3" fmla="*/ 451753 h 6596467"/>
              <a:gd name="connsiteX4" fmla="*/ 4212379 w 6758506"/>
              <a:gd name="connsiteY4" fmla="*/ 396867 h 6596467"/>
              <a:gd name="connsiteX5" fmla="*/ 4220821 w 6758506"/>
              <a:gd name="connsiteY5" fmla="*/ 337759 h 6596467"/>
              <a:gd name="connsiteX6" fmla="*/ 4106859 w 6758506"/>
              <a:gd name="connsiteY6" fmla="*/ 557302 h 6596467"/>
              <a:gd name="connsiteX7" fmla="*/ 4165949 w 6758506"/>
              <a:gd name="connsiteY7" fmla="*/ 481307 h 6596467"/>
              <a:gd name="connsiteX8" fmla="*/ 4195495 w 6758506"/>
              <a:gd name="connsiteY8" fmla="*/ 464419 h 6596467"/>
              <a:gd name="connsiteX9" fmla="*/ 4229262 w 6758506"/>
              <a:gd name="connsiteY9" fmla="*/ 493972 h 6596467"/>
              <a:gd name="connsiteX10" fmla="*/ 4208158 w 6758506"/>
              <a:gd name="connsiteY10" fmla="*/ 515083 h 6596467"/>
              <a:gd name="connsiteX11" fmla="*/ 4191275 w 6758506"/>
              <a:gd name="connsiteY11" fmla="*/ 553079 h 6596467"/>
              <a:gd name="connsiteX12" fmla="*/ 4195495 w 6758506"/>
              <a:gd name="connsiteY12" fmla="*/ 650185 h 6596467"/>
              <a:gd name="connsiteX13" fmla="*/ 4161729 w 6758506"/>
              <a:gd name="connsiteY13" fmla="*/ 667074 h 6596467"/>
              <a:gd name="connsiteX14" fmla="*/ 4140625 w 6758506"/>
              <a:gd name="connsiteY14" fmla="*/ 688184 h 6596467"/>
              <a:gd name="connsiteX15" fmla="*/ 4187055 w 6758506"/>
              <a:gd name="connsiteY15" fmla="*/ 789510 h 6596467"/>
              <a:gd name="connsiteX16" fmla="*/ 4195495 w 6758506"/>
              <a:gd name="connsiteY16" fmla="*/ 793733 h 6596467"/>
              <a:gd name="connsiteX17" fmla="*/ 4199718 w 6758506"/>
              <a:gd name="connsiteY17" fmla="*/ 747291 h 6596467"/>
              <a:gd name="connsiteX18" fmla="*/ 4220821 w 6758506"/>
              <a:gd name="connsiteY18" fmla="*/ 721960 h 6596467"/>
              <a:gd name="connsiteX19" fmla="*/ 4237705 w 6758506"/>
              <a:gd name="connsiteY19" fmla="*/ 743069 h 6596467"/>
              <a:gd name="connsiteX20" fmla="*/ 4220821 w 6758506"/>
              <a:gd name="connsiteY20" fmla="*/ 903504 h 6596467"/>
              <a:gd name="connsiteX21" fmla="*/ 4330561 w 6758506"/>
              <a:gd name="connsiteY21" fmla="*/ 810621 h 6596467"/>
              <a:gd name="connsiteX22" fmla="*/ 4339004 w 6758506"/>
              <a:gd name="connsiteY22" fmla="*/ 785290 h 6596467"/>
              <a:gd name="connsiteX23" fmla="*/ 4385434 w 6758506"/>
              <a:gd name="connsiteY23" fmla="*/ 675519 h 6596467"/>
              <a:gd name="connsiteX24" fmla="*/ 4562707 w 6758506"/>
              <a:gd name="connsiteY24" fmla="*/ 531971 h 6596467"/>
              <a:gd name="connsiteX25" fmla="*/ 4626019 w 6758506"/>
              <a:gd name="connsiteY25" fmla="*/ 548859 h 6596467"/>
              <a:gd name="connsiteX26" fmla="*/ 4672449 w 6758506"/>
              <a:gd name="connsiteY26" fmla="*/ 709292 h 6596467"/>
              <a:gd name="connsiteX27" fmla="*/ 4710435 w 6758506"/>
              <a:gd name="connsiteY27" fmla="*/ 781068 h 6596467"/>
              <a:gd name="connsiteX28" fmla="*/ 4718878 w 6758506"/>
              <a:gd name="connsiteY28" fmla="*/ 882396 h 6596467"/>
              <a:gd name="connsiteX29" fmla="*/ 4710435 w 6758506"/>
              <a:gd name="connsiteY29" fmla="*/ 962611 h 6596467"/>
              <a:gd name="connsiteX30" fmla="*/ 4799074 w 6758506"/>
              <a:gd name="connsiteY30" fmla="*/ 941503 h 6596467"/>
              <a:gd name="connsiteX31" fmla="*/ 4997451 w 6758506"/>
              <a:gd name="connsiteY31" fmla="*/ 793733 h 6596467"/>
              <a:gd name="connsiteX32" fmla="*/ 5048100 w 6758506"/>
              <a:gd name="connsiteY32" fmla="*/ 810621 h 6596467"/>
              <a:gd name="connsiteX33" fmla="*/ 5064983 w 6758506"/>
              <a:gd name="connsiteY33" fmla="*/ 835952 h 6596467"/>
              <a:gd name="connsiteX34" fmla="*/ 5073427 w 6758506"/>
              <a:gd name="connsiteY34" fmla="*/ 954169 h 6596467"/>
              <a:gd name="connsiteX35" fmla="*/ 4887711 w 6758506"/>
              <a:gd name="connsiteY35" fmla="*/ 1063940 h 6596467"/>
              <a:gd name="connsiteX36" fmla="*/ 4862385 w 6758506"/>
              <a:gd name="connsiteY36" fmla="*/ 1101939 h 6596467"/>
              <a:gd name="connsiteX37" fmla="*/ 4790631 w 6758506"/>
              <a:gd name="connsiteY37" fmla="*/ 1131492 h 6596467"/>
              <a:gd name="connsiteX38" fmla="*/ 4756865 w 6758506"/>
              <a:gd name="connsiteY38" fmla="*/ 1131492 h 6596467"/>
              <a:gd name="connsiteX39" fmla="*/ 4761085 w 6758506"/>
              <a:gd name="connsiteY39" fmla="*/ 1161046 h 6596467"/>
              <a:gd name="connsiteX40" fmla="*/ 4756865 w 6758506"/>
              <a:gd name="connsiteY40" fmla="*/ 1199045 h 6596467"/>
              <a:gd name="connsiteX41" fmla="*/ 4765305 w 6758506"/>
              <a:gd name="connsiteY41" fmla="*/ 1237041 h 6596467"/>
              <a:gd name="connsiteX42" fmla="*/ 4697772 w 6758506"/>
              <a:gd name="connsiteY42" fmla="*/ 1304593 h 6596467"/>
              <a:gd name="connsiteX43" fmla="*/ 4693552 w 6758506"/>
              <a:gd name="connsiteY43" fmla="*/ 1359480 h 6596467"/>
              <a:gd name="connsiteX44" fmla="*/ 4773748 w 6758506"/>
              <a:gd name="connsiteY44" fmla="*/ 1372146 h 6596467"/>
              <a:gd name="connsiteX45" fmla="*/ 4866607 w 6758506"/>
              <a:gd name="connsiteY45" fmla="*/ 1308816 h 6596467"/>
              <a:gd name="connsiteX46" fmla="*/ 4997451 w 6758506"/>
              <a:gd name="connsiteY46" fmla="*/ 1177934 h 6596467"/>
              <a:gd name="connsiteX47" fmla="*/ 5170505 w 6758506"/>
              <a:gd name="connsiteY47" fmla="*/ 1025944 h 6596467"/>
              <a:gd name="connsiteX48" fmla="*/ 5208493 w 6758506"/>
              <a:gd name="connsiteY48" fmla="*/ 1017498 h 6596467"/>
              <a:gd name="connsiteX49" fmla="*/ 5242259 w 6758506"/>
              <a:gd name="connsiteY49" fmla="*/ 979500 h 6596467"/>
              <a:gd name="connsiteX50" fmla="*/ 5259142 w 6758506"/>
              <a:gd name="connsiteY50" fmla="*/ 954169 h 6596467"/>
              <a:gd name="connsiteX51" fmla="*/ 5440637 w 6758506"/>
              <a:gd name="connsiteY51" fmla="*/ 810621 h 6596467"/>
              <a:gd name="connsiteX52" fmla="*/ 5693886 w 6758506"/>
              <a:gd name="connsiteY52" fmla="*/ 595301 h 6596467"/>
              <a:gd name="connsiteX53" fmla="*/ 5740315 w 6758506"/>
              <a:gd name="connsiteY53" fmla="*/ 565745 h 6596467"/>
              <a:gd name="connsiteX54" fmla="*/ 5778303 w 6758506"/>
              <a:gd name="connsiteY54" fmla="*/ 620632 h 6596467"/>
              <a:gd name="connsiteX55" fmla="*/ 5795185 w 6758506"/>
              <a:gd name="connsiteY55" fmla="*/ 751514 h 6596467"/>
              <a:gd name="connsiteX56" fmla="*/ 5731873 w 6758506"/>
              <a:gd name="connsiteY56" fmla="*/ 848620 h 6596467"/>
              <a:gd name="connsiteX57" fmla="*/ 5698107 w 6758506"/>
              <a:gd name="connsiteY57" fmla="*/ 869728 h 6596467"/>
              <a:gd name="connsiteX58" fmla="*/ 5609470 w 6758506"/>
              <a:gd name="connsiteY58" fmla="*/ 924615 h 6596467"/>
              <a:gd name="connsiteX59" fmla="*/ 5605249 w 6758506"/>
              <a:gd name="connsiteY59" fmla="*/ 979500 h 6596467"/>
              <a:gd name="connsiteX60" fmla="*/ 5609470 w 6758506"/>
              <a:gd name="connsiteY60" fmla="*/ 1009055 h 6596467"/>
              <a:gd name="connsiteX61" fmla="*/ 5575703 w 6758506"/>
              <a:gd name="connsiteY61" fmla="*/ 1004833 h 6596467"/>
              <a:gd name="connsiteX62" fmla="*/ 5512391 w 6758506"/>
              <a:gd name="connsiteY62" fmla="*/ 1025944 h 6596467"/>
              <a:gd name="connsiteX63" fmla="*/ 5373105 w 6758506"/>
              <a:gd name="connsiteY63" fmla="*/ 1232818 h 6596467"/>
              <a:gd name="connsiteX64" fmla="*/ 5322455 w 6758506"/>
              <a:gd name="connsiteY64" fmla="*/ 1329924 h 6596467"/>
              <a:gd name="connsiteX65" fmla="*/ 5330895 w 6758506"/>
              <a:gd name="connsiteY65" fmla="*/ 1351035 h 6596467"/>
              <a:gd name="connsiteX66" fmla="*/ 5381545 w 6758506"/>
              <a:gd name="connsiteY66" fmla="*/ 1359480 h 6596467"/>
              <a:gd name="connsiteX67" fmla="*/ 5402651 w 6758506"/>
              <a:gd name="connsiteY67" fmla="*/ 1329924 h 6596467"/>
              <a:gd name="connsiteX68" fmla="*/ 5427975 w 6758506"/>
              <a:gd name="connsiteY68" fmla="*/ 1275040 h 6596467"/>
              <a:gd name="connsiteX69" fmla="*/ 5601029 w 6758506"/>
              <a:gd name="connsiteY69" fmla="*/ 1131492 h 6596467"/>
              <a:gd name="connsiteX70" fmla="*/ 5647457 w 6758506"/>
              <a:gd name="connsiteY70" fmla="*/ 1123047 h 6596467"/>
              <a:gd name="connsiteX71" fmla="*/ 5723433 w 6758506"/>
              <a:gd name="connsiteY71" fmla="*/ 1097716 h 6596467"/>
              <a:gd name="connsiteX72" fmla="*/ 5820511 w 6758506"/>
              <a:gd name="connsiteY72" fmla="*/ 1101939 h 6596467"/>
              <a:gd name="connsiteX73" fmla="*/ 5850058 w 6758506"/>
              <a:gd name="connsiteY73" fmla="*/ 1101939 h 6596467"/>
              <a:gd name="connsiteX74" fmla="*/ 5972461 w 6758506"/>
              <a:gd name="connsiteY74" fmla="*/ 996388 h 6596467"/>
              <a:gd name="connsiteX75" fmla="*/ 6213047 w 6758506"/>
              <a:gd name="connsiteY75" fmla="*/ 768402 h 6596467"/>
              <a:gd name="connsiteX76" fmla="*/ 6390322 w 6758506"/>
              <a:gd name="connsiteY76" fmla="*/ 620632 h 6596467"/>
              <a:gd name="connsiteX77" fmla="*/ 6424089 w 6758506"/>
              <a:gd name="connsiteY77" fmla="*/ 569968 h 6596467"/>
              <a:gd name="connsiteX78" fmla="*/ 6487401 w 6758506"/>
              <a:gd name="connsiteY78" fmla="*/ 527749 h 6596467"/>
              <a:gd name="connsiteX79" fmla="*/ 6512725 w 6758506"/>
              <a:gd name="connsiteY79" fmla="*/ 510861 h 6596467"/>
              <a:gd name="connsiteX80" fmla="*/ 6567597 w 6758506"/>
              <a:gd name="connsiteY80" fmla="*/ 409532 h 6596467"/>
              <a:gd name="connsiteX81" fmla="*/ 6630910 w 6758506"/>
              <a:gd name="connsiteY81" fmla="*/ 354648 h 6596467"/>
              <a:gd name="connsiteX82" fmla="*/ 6694221 w 6758506"/>
              <a:gd name="connsiteY82" fmla="*/ 384201 h 6596467"/>
              <a:gd name="connsiteX83" fmla="*/ 6706883 w 6758506"/>
              <a:gd name="connsiteY83" fmla="*/ 413755 h 6596467"/>
              <a:gd name="connsiteX84" fmla="*/ 6744870 w 6758506"/>
              <a:gd name="connsiteY84" fmla="*/ 519303 h 6596467"/>
              <a:gd name="connsiteX85" fmla="*/ 6576037 w 6758506"/>
              <a:gd name="connsiteY85" fmla="*/ 721960 h 6596467"/>
              <a:gd name="connsiteX86" fmla="*/ 6525388 w 6758506"/>
              <a:gd name="connsiteY86" fmla="*/ 768402 h 6596467"/>
              <a:gd name="connsiteX87" fmla="*/ 6343893 w 6758506"/>
              <a:gd name="connsiteY87" fmla="*/ 1021721 h 6596467"/>
              <a:gd name="connsiteX88" fmla="*/ 6293243 w 6758506"/>
              <a:gd name="connsiteY88" fmla="*/ 1165269 h 6596467"/>
              <a:gd name="connsiteX89" fmla="*/ 6267919 w 6758506"/>
              <a:gd name="connsiteY89" fmla="*/ 1224376 h 6596467"/>
              <a:gd name="connsiteX90" fmla="*/ 6263697 w 6758506"/>
              <a:gd name="connsiteY90" fmla="*/ 1245486 h 6596467"/>
              <a:gd name="connsiteX91" fmla="*/ 6284802 w 6758506"/>
              <a:gd name="connsiteY91" fmla="*/ 1245486 h 6596467"/>
              <a:gd name="connsiteX92" fmla="*/ 6436751 w 6758506"/>
              <a:gd name="connsiteY92" fmla="*/ 1110382 h 6596467"/>
              <a:gd name="connsiteX93" fmla="*/ 6618247 w 6758506"/>
              <a:gd name="connsiteY93" fmla="*/ 869728 h 6596467"/>
              <a:gd name="connsiteX94" fmla="*/ 6626687 w 6758506"/>
              <a:gd name="connsiteY94" fmla="*/ 857063 h 6596467"/>
              <a:gd name="connsiteX95" fmla="*/ 6694221 w 6758506"/>
              <a:gd name="connsiteY95" fmla="*/ 827509 h 6596467"/>
              <a:gd name="connsiteX96" fmla="*/ 6698443 w 6758506"/>
              <a:gd name="connsiteY96" fmla="*/ 903504 h 6596467"/>
              <a:gd name="connsiteX97" fmla="*/ 6639351 w 6758506"/>
              <a:gd name="connsiteY97" fmla="*/ 1000610 h 6596467"/>
              <a:gd name="connsiteX98" fmla="*/ 6491621 w 6758506"/>
              <a:gd name="connsiteY98" fmla="*/ 1220153 h 6596467"/>
              <a:gd name="connsiteX99" fmla="*/ 6487401 w 6758506"/>
              <a:gd name="connsiteY99" fmla="*/ 1300371 h 6596467"/>
              <a:gd name="connsiteX100" fmla="*/ 6525388 w 6758506"/>
              <a:gd name="connsiteY100" fmla="*/ 1367923 h 6596467"/>
              <a:gd name="connsiteX101" fmla="*/ 6533831 w 6758506"/>
              <a:gd name="connsiteY101" fmla="*/ 1422810 h 6596467"/>
              <a:gd name="connsiteX102" fmla="*/ 6495841 w 6758506"/>
              <a:gd name="connsiteY102" fmla="*/ 1435475 h 6596467"/>
              <a:gd name="connsiteX103" fmla="*/ 6457855 w 6758506"/>
              <a:gd name="connsiteY103" fmla="*/ 1431253 h 6596467"/>
              <a:gd name="connsiteX104" fmla="*/ 6466297 w 6758506"/>
              <a:gd name="connsiteY104" fmla="*/ 1439696 h 6596467"/>
              <a:gd name="connsiteX105" fmla="*/ 6457855 w 6758506"/>
              <a:gd name="connsiteY105" fmla="*/ 1557912 h 6596467"/>
              <a:gd name="connsiteX106" fmla="*/ 6394542 w 6758506"/>
              <a:gd name="connsiteY106" fmla="*/ 1587466 h 6596467"/>
              <a:gd name="connsiteX107" fmla="*/ 6369219 w 6758506"/>
              <a:gd name="connsiteY107" fmla="*/ 1739458 h 6596467"/>
              <a:gd name="connsiteX108" fmla="*/ 6364998 w 6758506"/>
              <a:gd name="connsiteY108" fmla="*/ 1794343 h 6596467"/>
              <a:gd name="connsiteX109" fmla="*/ 6386101 w 6758506"/>
              <a:gd name="connsiteY109" fmla="*/ 1836562 h 6596467"/>
              <a:gd name="connsiteX110" fmla="*/ 6449415 w 6758506"/>
              <a:gd name="connsiteY110" fmla="*/ 1760567 h 6596467"/>
              <a:gd name="connsiteX111" fmla="*/ 6457855 w 6758506"/>
              <a:gd name="connsiteY111" fmla="*/ 1709903 h 6596467"/>
              <a:gd name="connsiteX112" fmla="*/ 6462075 w 6758506"/>
              <a:gd name="connsiteY112" fmla="*/ 1650796 h 6596467"/>
              <a:gd name="connsiteX113" fmla="*/ 6462075 w 6758506"/>
              <a:gd name="connsiteY113" fmla="*/ 1629685 h 6596467"/>
              <a:gd name="connsiteX114" fmla="*/ 6550714 w 6758506"/>
              <a:gd name="connsiteY114" fmla="*/ 1646573 h 6596467"/>
              <a:gd name="connsiteX115" fmla="*/ 6550714 w 6758506"/>
              <a:gd name="connsiteY115" fmla="*/ 1684572 h 6596467"/>
              <a:gd name="connsiteX116" fmla="*/ 6529608 w 6758506"/>
              <a:gd name="connsiteY116" fmla="*/ 1785900 h 6596467"/>
              <a:gd name="connsiteX117" fmla="*/ 6525388 w 6758506"/>
              <a:gd name="connsiteY117" fmla="*/ 1802788 h 6596467"/>
              <a:gd name="connsiteX118" fmla="*/ 6428309 w 6758506"/>
              <a:gd name="connsiteY118" fmla="*/ 2001220 h 6596467"/>
              <a:gd name="connsiteX119" fmla="*/ 6398765 w 6758506"/>
              <a:gd name="connsiteY119" fmla="*/ 2043439 h 6596467"/>
              <a:gd name="connsiteX120" fmla="*/ 6314346 w 6758506"/>
              <a:gd name="connsiteY120" fmla="*/ 2165879 h 6596467"/>
              <a:gd name="connsiteX121" fmla="*/ 6297463 w 6758506"/>
              <a:gd name="connsiteY121" fmla="*/ 2199655 h 6596467"/>
              <a:gd name="connsiteX122" fmla="*/ 6263697 w 6758506"/>
              <a:gd name="connsiteY122" fmla="*/ 2275650 h 6596467"/>
              <a:gd name="connsiteX123" fmla="*/ 6314346 w 6758506"/>
              <a:gd name="connsiteY123" fmla="*/ 2368533 h 6596467"/>
              <a:gd name="connsiteX124" fmla="*/ 6331229 w 6758506"/>
              <a:gd name="connsiteY124" fmla="*/ 2499415 h 6596467"/>
              <a:gd name="connsiteX125" fmla="*/ 6073761 w 6758506"/>
              <a:gd name="connsiteY125" fmla="*/ 2870948 h 6596467"/>
              <a:gd name="connsiteX126" fmla="*/ 5972461 w 6758506"/>
              <a:gd name="connsiteY126" fmla="*/ 2989165 h 6596467"/>
              <a:gd name="connsiteX127" fmla="*/ 5871161 w 6758506"/>
              <a:gd name="connsiteY127" fmla="*/ 3060938 h 6596467"/>
              <a:gd name="connsiteX128" fmla="*/ 5837395 w 6758506"/>
              <a:gd name="connsiteY128" fmla="*/ 3103159 h 6596467"/>
              <a:gd name="connsiteX129" fmla="*/ 5719213 w 6758506"/>
              <a:gd name="connsiteY129" fmla="*/ 3322702 h 6596467"/>
              <a:gd name="connsiteX130" fmla="*/ 5812069 w 6758506"/>
              <a:gd name="connsiteY130" fmla="*/ 3339590 h 6596467"/>
              <a:gd name="connsiteX131" fmla="*/ 5850058 w 6758506"/>
              <a:gd name="connsiteY131" fmla="*/ 3326924 h 6596467"/>
              <a:gd name="connsiteX132" fmla="*/ 5947135 w 6758506"/>
              <a:gd name="connsiteY132" fmla="*/ 3145378 h 6596467"/>
              <a:gd name="connsiteX133" fmla="*/ 6052657 w 6758506"/>
              <a:gd name="connsiteY133" fmla="*/ 3044049 h 6596467"/>
              <a:gd name="connsiteX134" fmla="*/ 6103307 w 6758506"/>
              <a:gd name="connsiteY134" fmla="*/ 2989165 h 6596467"/>
              <a:gd name="connsiteX135" fmla="*/ 6246813 w 6758506"/>
              <a:gd name="connsiteY135" fmla="*/ 2723181 h 6596467"/>
              <a:gd name="connsiteX136" fmla="*/ 6305905 w 6758506"/>
              <a:gd name="connsiteY136" fmla="*/ 2672516 h 6596467"/>
              <a:gd name="connsiteX137" fmla="*/ 6289023 w 6758506"/>
              <a:gd name="connsiteY137" fmla="*/ 2820287 h 6596467"/>
              <a:gd name="connsiteX138" fmla="*/ 6221489 w 6758506"/>
              <a:gd name="connsiteY138" fmla="*/ 3022941 h 6596467"/>
              <a:gd name="connsiteX139" fmla="*/ 6141293 w 6758506"/>
              <a:gd name="connsiteY139" fmla="*/ 3141155 h 6596467"/>
              <a:gd name="connsiteX140" fmla="*/ 6006227 w 6758506"/>
              <a:gd name="connsiteY140" fmla="*/ 3301591 h 6596467"/>
              <a:gd name="connsiteX141" fmla="*/ 5989344 w 6758506"/>
              <a:gd name="connsiteY141" fmla="*/ 3322702 h 6596467"/>
              <a:gd name="connsiteX142" fmla="*/ 5904928 w 6758506"/>
              <a:gd name="connsiteY142" fmla="*/ 3424028 h 6596467"/>
              <a:gd name="connsiteX143" fmla="*/ 5803629 w 6758506"/>
              <a:gd name="connsiteY143" fmla="*/ 3525356 h 6596467"/>
              <a:gd name="connsiteX144" fmla="*/ 5799409 w 6758506"/>
              <a:gd name="connsiteY144" fmla="*/ 3546467 h 6596467"/>
              <a:gd name="connsiteX145" fmla="*/ 5765642 w 6758506"/>
              <a:gd name="connsiteY145" fmla="*/ 3567575 h 6596467"/>
              <a:gd name="connsiteX146" fmla="*/ 5710769 w 6758506"/>
              <a:gd name="connsiteY146" fmla="*/ 3567575 h 6596467"/>
              <a:gd name="connsiteX147" fmla="*/ 5622133 w 6758506"/>
              <a:gd name="connsiteY147" fmla="*/ 3647793 h 6596467"/>
              <a:gd name="connsiteX148" fmla="*/ 5609470 w 6758506"/>
              <a:gd name="connsiteY148" fmla="*/ 3681569 h 6596467"/>
              <a:gd name="connsiteX149" fmla="*/ 5571483 w 6758506"/>
              <a:gd name="connsiteY149" fmla="*/ 3740679 h 6596467"/>
              <a:gd name="connsiteX150" fmla="*/ 5516613 w 6758506"/>
              <a:gd name="connsiteY150" fmla="*/ 3787120 h 6596467"/>
              <a:gd name="connsiteX151" fmla="*/ 5516613 w 6758506"/>
              <a:gd name="connsiteY151" fmla="*/ 3863116 h 6596467"/>
              <a:gd name="connsiteX152" fmla="*/ 5503951 w 6758506"/>
              <a:gd name="connsiteY152" fmla="*/ 3896892 h 6596467"/>
              <a:gd name="connsiteX153" fmla="*/ 5436417 w 6758506"/>
              <a:gd name="connsiteY153" fmla="*/ 3968664 h 6596467"/>
              <a:gd name="connsiteX154" fmla="*/ 5402651 w 6758506"/>
              <a:gd name="connsiteY154" fmla="*/ 3968664 h 6596467"/>
              <a:gd name="connsiteX155" fmla="*/ 5309791 w 6758506"/>
              <a:gd name="connsiteY155" fmla="*/ 3905335 h 6596467"/>
              <a:gd name="connsiteX156" fmla="*/ 5259142 w 6758506"/>
              <a:gd name="connsiteY156" fmla="*/ 3888446 h 6596467"/>
              <a:gd name="connsiteX157" fmla="*/ 5242259 w 6758506"/>
              <a:gd name="connsiteY157" fmla="*/ 3930668 h 6596467"/>
              <a:gd name="connsiteX158" fmla="*/ 5208493 w 6758506"/>
              <a:gd name="connsiteY158" fmla="*/ 3981330 h 6596467"/>
              <a:gd name="connsiteX159" fmla="*/ 5026997 w 6758506"/>
              <a:gd name="connsiteY159" fmla="*/ 4162876 h 6596467"/>
              <a:gd name="connsiteX160" fmla="*/ 4955243 w 6758506"/>
              <a:gd name="connsiteY160" fmla="*/ 4243094 h 6596467"/>
              <a:gd name="connsiteX161" fmla="*/ 4845501 w 6758506"/>
              <a:gd name="connsiteY161" fmla="*/ 4331755 h 6596467"/>
              <a:gd name="connsiteX162" fmla="*/ 4701995 w 6758506"/>
              <a:gd name="connsiteY162" fmla="*/ 4449971 h 6596467"/>
              <a:gd name="connsiteX163" fmla="*/ 4642903 w 6758506"/>
              <a:gd name="connsiteY163" fmla="*/ 4513301 h 6596467"/>
              <a:gd name="connsiteX164" fmla="*/ 4398094 w 6758506"/>
              <a:gd name="connsiteY164" fmla="*/ 4737066 h 6596467"/>
              <a:gd name="connsiteX165" fmla="*/ 4385434 w 6758506"/>
              <a:gd name="connsiteY165" fmla="*/ 4758175 h 6596467"/>
              <a:gd name="connsiteX166" fmla="*/ 4360108 w 6758506"/>
              <a:gd name="connsiteY166" fmla="*/ 4838392 h 6596467"/>
              <a:gd name="connsiteX167" fmla="*/ 4246145 w 6758506"/>
              <a:gd name="connsiteY167" fmla="*/ 5007273 h 6596467"/>
              <a:gd name="connsiteX168" fmla="*/ 4174392 w 6758506"/>
              <a:gd name="connsiteY168" fmla="*/ 5074823 h 6596467"/>
              <a:gd name="connsiteX169" fmla="*/ 4149066 w 6758506"/>
              <a:gd name="connsiteY169" fmla="*/ 5104379 h 6596467"/>
              <a:gd name="connsiteX170" fmla="*/ 4051989 w 6758506"/>
              <a:gd name="connsiteY170" fmla="*/ 5188817 h 6596467"/>
              <a:gd name="connsiteX171" fmla="*/ 4026663 w 6758506"/>
              <a:gd name="connsiteY171" fmla="*/ 5197262 h 6596467"/>
              <a:gd name="connsiteX172" fmla="*/ 4026663 w 6758506"/>
              <a:gd name="connsiteY172" fmla="*/ 5218371 h 6596467"/>
              <a:gd name="connsiteX173" fmla="*/ 4039326 w 6758506"/>
              <a:gd name="connsiteY173" fmla="*/ 5290146 h 6596467"/>
              <a:gd name="connsiteX174" fmla="*/ 4001339 w 6758506"/>
              <a:gd name="connsiteY174" fmla="*/ 5437916 h 6596467"/>
              <a:gd name="connsiteX175" fmla="*/ 3946467 w 6758506"/>
              <a:gd name="connsiteY175" fmla="*/ 5497023 h 6596467"/>
              <a:gd name="connsiteX176" fmla="*/ 3866271 w 6758506"/>
              <a:gd name="connsiteY176" fmla="*/ 5573018 h 6596467"/>
              <a:gd name="connsiteX177" fmla="*/ 3815621 w 6758506"/>
              <a:gd name="connsiteY177" fmla="*/ 5602572 h 6596467"/>
              <a:gd name="connsiteX178" fmla="*/ 3786077 w 6758506"/>
              <a:gd name="connsiteY178" fmla="*/ 5653236 h 6596467"/>
              <a:gd name="connsiteX179" fmla="*/ 3735427 w 6758506"/>
              <a:gd name="connsiteY179" fmla="*/ 5699678 h 6596467"/>
              <a:gd name="connsiteX180" fmla="*/ 3731205 w 6758506"/>
              <a:gd name="connsiteY180" fmla="*/ 5703900 h 6596467"/>
              <a:gd name="connsiteX181" fmla="*/ 3553932 w 6758506"/>
              <a:gd name="connsiteY181" fmla="*/ 5830560 h 6596467"/>
              <a:gd name="connsiteX182" fmla="*/ 3528606 w 6758506"/>
              <a:gd name="connsiteY182" fmla="*/ 5931886 h 6596467"/>
              <a:gd name="connsiteX183" fmla="*/ 3507502 w 6758506"/>
              <a:gd name="connsiteY183" fmla="*/ 5990995 h 6596467"/>
              <a:gd name="connsiteX184" fmla="*/ 3363994 w 6758506"/>
              <a:gd name="connsiteY184" fmla="*/ 6138763 h 6596467"/>
              <a:gd name="connsiteX185" fmla="*/ 3300681 w 6758506"/>
              <a:gd name="connsiteY185" fmla="*/ 6223203 h 6596467"/>
              <a:gd name="connsiteX186" fmla="*/ 3212044 w 6758506"/>
              <a:gd name="connsiteY186" fmla="*/ 6290756 h 6596467"/>
              <a:gd name="connsiteX187" fmla="*/ 3026329 w 6758506"/>
              <a:gd name="connsiteY187" fmla="*/ 6417415 h 6596467"/>
              <a:gd name="connsiteX188" fmla="*/ 2878600 w 6758506"/>
              <a:gd name="connsiteY188" fmla="*/ 6489188 h 6596467"/>
              <a:gd name="connsiteX189" fmla="*/ 2802626 w 6758506"/>
              <a:gd name="connsiteY189" fmla="*/ 6408970 h 6596467"/>
              <a:gd name="connsiteX190" fmla="*/ 2756197 w 6758506"/>
              <a:gd name="connsiteY190" fmla="*/ 6362528 h 6596467"/>
              <a:gd name="connsiteX191" fmla="*/ 2781520 w 6758506"/>
              <a:gd name="connsiteY191" fmla="*/ 6328752 h 6596467"/>
              <a:gd name="connsiteX192" fmla="*/ 2794183 w 6758506"/>
              <a:gd name="connsiteY192" fmla="*/ 6307644 h 6596467"/>
              <a:gd name="connsiteX193" fmla="*/ 2789963 w 6758506"/>
              <a:gd name="connsiteY193" fmla="*/ 6168319 h 6596467"/>
              <a:gd name="connsiteX194" fmla="*/ 2785743 w 6758506"/>
              <a:gd name="connsiteY194" fmla="*/ 6138763 h 6596467"/>
              <a:gd name="connsiteX195" fmla="*/ 2726650 w 6758506"/>
              <a:gd name="connsiteY195" fmla="*/ 6142986 h 6596467"/>
              <a:gd name="connsiteX196" fmla="*/ 2709767 w 6758506"/>
              <a:gd name="connsiteY196" fmla="*/ 6003661 h 6596467"/>
              <a:gd name="connsiteX197" fmla="*/ 2811067 w 6758506"/>
              <a:gd name="connsiteY197" fmla="*/ 5822114 h 6596467"/>
              <a:gd name="connsiteX198" fmla="*/ 2815287 w 6758506"/>
              <a:gd name="connsiteY198" fmla="*/ 5775673 h 6596467"/>
              <a:gd name="connsiteX199" fmla="*/ 2751976 w 6758506"/>
              <a:gd name="connsiteY199" fmla="*/ 5775673 h 6596467"/>
              <a:gd name="connsiteX200" fmla="*/ 2688664 w 6758506"/>
              <a:gd name="connsiteY200" fmla="*/ 5847448 h 6596467"/>
              <a:gd name="connsiteX201" fmla="*/ 2562038 w 6758506"/>
              <a:gd name="connsiteY201" fmla="*/ 5999438 h 6596467"/>
              <a:gd name="connsiteX202" fmla="*/ 2549375 w 6758506"/>
              <a:gd name="connsiteY202" fmla="*/ 6012104 h 6596467"/>
              <a:gd name="connsiteX203" fmla="*/ 2448076 w 6758506"/>
              <a:gd name="connsiteY203" fmla="*/ 6096544 h 6596467"/>
              <a:gd name="connsiteX204" fmla="*/ 2076644 w 6758506"/>
              <a:gd name="connsiteY204" fmla="*/ 6573628 h 6596467"/>
              <a:gd name="connsiteX205" fmla="*/ 2030215 w 6758506"/>
              <a:gd name="connsiteY205" fmla="*/ 6590516 h 6596467"/>
              <a:gd name="connsiteX206" fmla="*/ 2017552 w 6758506"/>
              <a:gd name="connsiteY206" fmla="*/ 6548297 h 6596467"/>
              <a:gd name="connsiteX207" fmla="*/ 2038658 w 6758506"/>
              <a:gd name="connsiteY207" fmla="*/ 6430081 h 6596467"/>
              <a:gd name="connsiteX208" fmla="*/ 2085085 w 6758506"/>
              <a:gd name="connsiteY208" fmla="*/ 6307644 h 6596467"/>
              <a:gd name="connsiteX209" fmla="*/ 2144177 w 6758506"/>
              <a:gd name="connsiteY209" fmla="*/ 6193650 h 6596467"/>
              <a:gd name="connsiteX210" fmla="*/ 2093528 w 6758506"/>
              <a:gd name="connsiteY210" fmla="*/ 6113432 h 6596467"/>
              <a:gd name="connsiteX211" fmla="*/ 2063981 w 6758506"/>
              <a:gd name="connsiteY211" fmla="*/ 6096544 h 6596467"/>
              <a:gd name="connsiteX212" fmla="*/ 2089307 w 6758506"/>
              <a:gd name="connsiteY212" fmla="*/ 6079656 h 6596467"/>
              <a:gd name="connsiteX213" fmla="*/ 2131514 w 6758506"/>
              <a:gd name="connsiteY213" fmla="*/ 6003661 h 6596467"/>
              <a:gd name="connsiteX214" fmla="*/ 2068201 w 6758506"/>
              <a:gd name="connsiteY214" fmla="*/ 5982550 h 6596467"/>
              <a:gd name="connsiteX215" fmla="*/ 1975345 w 6758506"/>
              <a:gd name="connsiteY215" fmla="*/ 6050102 h 6596467"/>
              <a:gd name="connsiteX216" fmla="*/ 1950019 w 6758506"/>
              <a:gd name="connsiteY216" fmla="*/ 6075433 h 6596467"/>
              <a:gd name="connsiteX217" fmla="*/ 1937358 w 6758506"/>
              <a:gd name="connsiteY217" fmla="*/ 6050102 h 6596467"/>
              <a:gd name="connsiteX218" fmla="*/ 1903592 w 6758506"/>
              <a:gd name="connsiteY218" fmla="*/ 6033214 h 6596467"/>
              <a:gd name="connsiteX219" fmla="*/ 1730537 w 6758506"/>
              <a:gd name="connsiteY219" fmla="*/ 6151431 h 6596467"/>
              <a:gd name="connsiteX220" fmla="*/ 1591250 w 6758506"/>
              <a:gd name="connsiteY220" fmla="*/ 6278090 h 6596467"/>
              <a:gd name="connsiteX221" fmla="*/ 1565924 w 6758506"/>
              <a:gd name="connsiteY221" fmla="*/ 6282311 h 6596467"/>
              <a:gd name="connsiteX222" fmla="*/ 1561704 w 6758506"/>
              <a:gd name="connsiteY222" fmla="*/ 6261202 h 6596467"/>
              <a:gd name="connsiteX223" fmla="*/ 1591250 w 6758506"/>
              <a:gd name="connsiteY223" fmla="*/ 6037437 h 6596467"/>
              <a:gd name="connsiteX224" fmla="*/ 1633457 w 6758506"/>
              <a:gd name="connsiteY224" fmla="*/ 5885444 h 6596467"/>
              <a:gd name="connsiteX225" fmla="*/ 1519497 w 6758506"/>
              <a:gd name="connsiteY225" fmla="*/ 5927666 h 6596467"/>
              <a:gd name="connsiteX226" fmla="*/ 1473068 w 6758506"/>
              <a:gd name="connsiteY226" fmla="*/ 5919220 h 6596467"/>
              <a:gd name="connsiteX227" fmla="*/ 1473068 w 6758506"/>
              <a:gd name="connsiteY227" fmla="*/ 5830560 h 6596467"/>
              <a:gd name="connsiteX228" fmla="*/ 1489951 w 6758506"/>
              <a:gd name="connsiteY228" fmla="*/ 5716566 h 6596467"/>
              <a:gd name="connsiteX229" fmla="*/ 1485728 w 6758506"/>
              <a:gd name="connsiteY229" fmla="*/ 5682789 h 6596467"/>
              <a:gd name="connsiteX230" fmla="*/ 1447742 w 6758506"/>
              <a:gd name="connsiteY230" fmla="*/ 5695455 h 6596467"/>
              <a:gd name="connsiteX231" fmla="*/ 1422418 w 6758506"/>
              <a:gd name="connsiteY231" fmla="*/ 5725008 h 6596467"/>
              <a:gd name="connsiteX232" fmla="*/ 1236702 w 6758506"/>
              <a:gd name="connsiteY232" fmla="*/ 5952996 h 6596467"/>
              <a:gd name="connsiteX233" fmla="*/ 1122740 w 6758506"/>
              <a:gd name="connsiteY233" fmla="*/ 5974107 h 6596467"/>
              <a:gd name="connsiteX234" fmla="*/ 1067867 w 6758506"/>
              <a:gd name="connsiteY234" fmla="*/ 5974107 h 6596467"/>
              <a:gd name="connsiteX235" fmla="*/ 1050984 w 6758506"/>
              <a:gd name="connsiteY235" fmla="*/ 5986773 h 6596467"/>
              <a:gd name="connsiteX236" fmla="*/ 966568 w 6758506"/>
              <a:gd name="connsiteY236" fmla="*/ 5965662 h 6596467"/>
              <a:gd name="connsiteX237" fmla="*/ 991894 w 6758506"/>
              <a:gd name="connsiteY237" fmla="*/ 5898112 h 6596467"/>
              <a:gd name="connsiteX238" fmla="*/ 1152284 w 6758506"/>
              <a:gd name="connsiteY238" fmla="*/ 5661679 h 6596467"/>
              <a:gd name="connsiteX239" fmla="*/ 1139623 w 6758506"/>
              <a:gd name="connsiteY239" fmla="*/ 5606794 h 6596467"/>
              <a:gd name="connsiteX240" fmla="*/ 1093193 w 6758506"/>
              <a:gd name="connsiteY240" fmla="*/ 5619460 h 6596467"/>
              <a:gd name="connsiteX241" fmla="*/ 1004557 w 6758506"/>
              <a:gd name="connsiteY241" fmla="*/ 5703900 h 6596467"/>
              <a:gd name="connsiteX242" fmla="*/ 953907 w 6758506"/>
              <a:gd name="connsiteY242" fmla="*/ 5703900 h 6596467"/>
              <a:gd name="connsiteX243" fmla="*/ 983451 w 6758506"/>
              <a:gd name="connsiteY243" fmla="*/ 5670124 h 6596467"/>
              <a:gd name="connsiteX244" fmla="*/ 1008777 w 6758506"/>
              <a:gd name="connsiteY244" fmla="*/ 5653236 h 6596467"/>
              <a:gd name="connsiteX245" fmla="*/ 987674 w 6758506"/>
              <a:gd name="connsiteY245" fmla="*/ 5568795 h 6596467"/>
              <a:gd name="connsiteX246" fmla="*/ 970790 w 6758506"/>
              <a:gd name="connsiteY246" fmla="*/ 5535019 h 6596467"/>
              <a:gd name="connsiteX247" fmla="*/ 1080530 w 6758506"/>
              <a:gd name="connsiteY247" fmla="*/ 5332365 h 6596467"/>
              <a:gd name="connsiteX248" fmla="*/ 1240922 w 6758506"/>
              <a:gd name="connsiteY248" fmla="*/ 5146598 h 6596467"/>
              <a:gd name="connsiteX249" fmla="*/ 1397092 w 6758506"/>
              <a:gd name="connsiteY249" fmla="*/ 4927055 h 6596467"/>
              <a:gd name="connsiteX250" fmla="*/ 1422418 w 6758506"/>
              <a:gd name="connsiteY250" fmla="*/ 4901722 h 6596467"/>
              <a:gd name="connsiteX251" fmla="*/ 1700990 w 6758506"/>
              <a:gd name="connsiteY251" fmla="*/ 4606184 h 6596467"/>
              <a:gd name="connsiteX252" fmla="*/ 1713653 w 6758506"/>
              <a:gd name="connsiteY252" fmla="*/ 4534412 h 6596467"/>
              <a:gd name="connsiteX253" fmla="*/ 1637680 w 6758506"/>
              <a:gd name="connsiteY253" fmla="*/ 4547077 h 6596467"/>
              <a:gd name="connsiteX254" fmla="*/ 1477288 w 6758506"/>
              <a:gd name="connsiteY254" fmla="*/ 4724401 h 6596467"/>
              <a:gd name="connsiteX255" fmla="*/ 1397092 w 6758506"/>
              <a:gd name="connsiteY255" fmla="*/ 4728621 h 6596467"/>
              <a:gd name="connsiteX256" fmla="*/ 1342222 w 6758506"/>
              <a:gd name="connsiteY256" fmla="*/ 4724401 h 6596467"/>
              <a:gd name="connsiteX257" fmla="*/ 962348 w 6758506"/>
              <a:gd name="connsiteY257" fmla="*/ 5053715 h 6596467"/>
              <a:gd name="connsiteX258" fmla="*/ 763969 w 6758506"/>
              <a:gd name="connsiteY258" fmla="*/ 5159264 h 6596467"/>
              <a:gd name="connsiteX259" fmla="*/ 717539 w 6758506"/>
              <a:gd name="connsiteY259" fmla="*/ 5184595 h 6596467"/>
              <a:gd name="connsiteX260" fmla="*/ 531824 w 6758506"/>
              <a:gd name="connsiteY260" fmla="*/ 5328142 h 6596467"/>
              <a:gd name="connsiteX261" fmla="*/ 400978 w 6758506"/>
              <a:gd name="connsiteY261" fmla="*/ 5416805 h 6596467"/>
              <a:gd name="connsiteX262" fmla="*/ 329225 w 6758506"/>
              <a:gd name="connsiteY262" fmla="*/ 5433693 h 6596467"/>
              <a:gd name="connsiteX263" fmla="*/ 308121 w 6758506"/>
              <a:gd name="connsiteY263" fmla="*/ 5370363 h 6596467"/>
              <a:gd name="connsiteX264" fmla="*/ 417861 w 6758506"/>
              <a:gd name="connsiteY264" fmla="*/ 5167709 h 6596467"/>
              <a:gd name="connsiteX265" fmla="*/ 219483 w 6758506"/>
              <a:gd name="connsiteY265" fmla="*/ 5273258 h 6596467"/>
              <a:gd name="connsiteX266" fmla="*/ 181496 w 6758506"/>
              <a:gd name="connsiteY266" fmla="*/ 5290146 h 6596467"/>
              <a:gd name="connsiteX267" fmla="*/ 177275 w 6758506"/>
              <a:gd name="connsiteY267" fmla="*/ 5256370 h 6596467"/>
              <a:gd name="connsiteX268" fmla="*/ 151949 w 6758506"/>
              <a:gd name="connsiteY268" fmla="*/ 5218371 h 6596467"/>
              <a:gd name="connsiteX269" fmla="*/ 118183 w 6758506"/>
              <a:gd name="connsiteY269" fmla="*/ 5247927 h 6596467"/>
              <a:gd name="connsiteX270" fmla="*/ 71756 w 6758506"/>
              <a:gd name="connsiteY270" fmla="*/ 5290146 h 6596467"/>
              <a:gd name="connsiteX271" fmla="*/ 0 w 6758506"/>
              <a:gd name="connsiteY271" fmla="*/ 5252147 h 6596467"/>
              <a:gd name="connsiteX272" fmla="*/ 59093 w 6758506"/>
              <a:gd name="connsiteY272" fmla="*/ 5222593 h 6596467"/>
              <a:gd name="connsiteX273" fmla="*/ 84416 w 6758506"/>
              <a:gd name="connsiteY273" fmla="*/ 5218371 h 6596467"/>
              <a:gd name="connsiteX274" fmla="*/ 42210 w 6758506"/>
              <a:gd name="connsiteY274" fmla="*/ 5197262 h 6596467"/>
              <a:gd name="connsiteX275" fmla="*/ 33767 w 6758506"/>
              <a:gd name="connsiteY275" fmla="*/ 5150821 h 6596467"/>
              <a:gd name="connsiteX276" fmla="*/ 46430 w 6758506"/>
              <a:gd name="connsiteY276" fmla="*/ 5125487 h 6596467"/>
              <a:gd name="connsiteX277" fmla="*/ 67533 w 6758506"/>
              <a:gd name="connsiteY277" fmla="*/ 4948164 h 6596467"/>
              <a:gd name="connsiteX278" fmla="*/ 109743 w 6758506"/>
              <a:gd name="connsiteY278" fmla="*/ 4766620 h 6596467"/>
              <a:gd name="connsiteX279" fmla="*/ 122406 w 6758506"/>
              <a:gd name="connsiteY279" fmla="*/ 4724401 h 6596467"/>
              <a:gd name="connsiteX280" fmla="*/ 151949 w 6758506"/>
              <a:gd name="connsiteY280" fmla="*/ 4601962 h 6596467"/>
              <a:gd name="connsiteX281" fmla="*/ 130846 w 6758506"/>
              <a:gd name="connsiteY281" fmla="*/ 4521744 h 6596467"/>
              <a:gd name="connsiteX282" fmla="*/ 135066 w 6758506"/>
              <a:gd name="connsiteY282" fmla="*/ 4458414 h 6596467"/>
              <a:gd name="connsiteX283" fmla="*/ 139289 w 6758506"/>
              <a:gd name="connsiteY283" fmla="*/ 4420418 h 6596467"/>
              <a:gd name="connsiteX284" fmla="*/ 130846 w 6758506"/>
              <a:gd name="connsiteY284" fmla="*/ 4407750 h 6596467"/>
              <a:gd name="connsiteX285" fmla="*/ 160392 w 6758506"/>
              <a:gd name="connsiteY285" fmla="*/ 4302201 h 6596467"/>
              <a:gd name="connsiteX286" fmla="*/ 156172 w 6758506"/>
              <a:gd name="connsiteY286" fmla="*/ 4251537 h 6596467"/>
              <a:gd name="connsiteX287" fmla="*/ 206822 w 6758506"/>
              <a:gd name="connsiteY287" fmla="*/ 4141765 h 6596467"/>
              <a:gd name="connsiteX288" fmla="*/ 337668 w 6758506"/>
              <a:gd name="connsiteY288" fmla="*/ 4031994 h 6596467"/>
              <a:gd name="connsiteX289" fmla="*/ 350328 w 6758506"/>
              <a:gd name="connsiteY289" fmla="*/ 4015106 h 6596467"/>
              <a:gd name="connsiteX290" fmla="*/ 493837 w 6758506"/>
              <a:gd name="connsiteY290" fmla="*/ 3778675 h 6596467"/>
              <a:gd name="connsiteX291" fmla="*/ 650006 w 6758506"/>
              <a:gd name="connsiteY291" fmla="*/ 3529579 h 6596467"/>
              <a:gd name="connsiteX292" fmla="*/ 873711 w 6758506"/>
              <a:gd name="connsiteY292" fmla="*/ 3238261 h 6596467"/>
              <a:gd name="connsiteX293" fmla="*/ 1063647 w 6758506"/>
              <a:gd name="connsiteY293" fmla="*/ 2896282 h 6596467"/>
              <a:gd name="connsiteX294" fmla="*/ 1059427 w 6758506"/>
              <a:gd name="connsiteY294" fmla="*/ 2803398 h 6596467"/>
              <a:gd name="connsiteX295" fmla="*/ 1059427 w 6758506"/>
              <a:gd name="connsiteY295" fmla="*/ 2765400 h 6596467"/>
              <a:gd name="connsiteX296" fmla="*/ 1287352 w 6758506"/>
              <a:gd name="connsiteY296" fmla="*/ 2402310 h 6596467"/>
              <a:gd name="connsiteX297" fmla="*/ 1422418 w 6758506"/>
              <a:gd name="connsiteY297" fmla="*/ 2110992 h 6596467"/>
              <a:gd name="connsiteX298" fmla="*/ 1439301 w 6758506"/>
              <a:gd name="connsiteY298" fmla="*/ 2068773 h 6596467"/>
              <a:gd name="connsiteX299" fmla="*/ 1321118 w 6758506"/>
              <a:gd name="connsiteY299" fmla="*/ 2110992 h 6596467"/>
              <a:gd name="connsiteX300" fmla="*/ 1278909 w 6758506"/>
              <a:gd name="connsiteY300" fmla="*/ 2136325 h 6596467"/>
              <a:gd name="connsiteX301" fmla="*/ 1126960 w 6758506"/>
              <a:gd name="connsiteY301" fmla="*/ 2153213 h 6596467"/>
              <a:gd name="connsiteX302" fmla="*/ 1114297 w 6758506"/>
              <a:gd name="connsiteY302" fmla="*/ 2157433 h 6596467"/>
              <a:gd name="connsiteX303" fmla="*/ 975011 w 6758506"/>
              <a:gd name="connsiteY303" fmla="*/ 2203875 h 6596467"/>
              <a:gd name="connsiteX304" fmla="*/ 493837 w 6758506"/>
              <a:gd name="connsiteY304" fmla="*/ 2334757 h 6596467"/>
              <a:gd name="connsiteX305" fmla="*/ 422084 w 6758506"/>
              <a:gd name="connsiteY305" fmla="*/ 2351645 h 6596467"/>
              <a:gd name="connsiteX306" fmla="*/ 371434 w 6758506"/>
              <a:gd name="connsiteY306" fmla="*/ 2334757 h 6596467"/>
              <a:gd name="connsiteX307" fmla="*/ 405201 w 6758506"/>
              <a:gd name="connsiteY307" fmla="*/ 2300981 h 6596467"/>
              <a:gd name="connsiteX308" fmla="*/ 721762 w 6758506"/>
              <a:gd name="connsiteY308" fmla="*/ 2174321 h 6596467"/>
              <a:gd name="connsiteX309" fmla="*/ 1181830 w 6758506"/>
              <a:gd name="connsiteY309" fmla="*/ 2030774 h 6596467"/>
              <a:gd name="connsiteX310" fmla="*/ 1219819 w 6758506"/>
              <a:gd name="connsiteY310" fmla="*/ 2022331 h 6596467"/>
              <a:gd name="connsiteX311" fmla="*/ 1232480 w 6758506"/>
              <a:gd name="connsiteY311" fmla="*/ 2001220 h 6596467"/>
              <a:gd name="connsiteX312" fmla="*/ 1211376 w 6758506"/>
              <a:gd name="connsiteY312" fmla="*/ 1988555 h 6596467"/>
              <a:gd name="connsiteX313" fmla="*/ 903258 w 6758506"/>
              <a:gd name="connsiteY313" fmla="*/ 2034997 h 6596467"/>
              <a:gd name="connsiteX314" fmla="*/ 877931 w 6758506"/>
              <a:gd name="connsiteY314" fmla="*/ 2030774 h 6596467"/>
              <a:gd name="connsiteX315" fmla="*/ 877931 w 6758506"/>
              <a:gd name="connsiteY315" fmla="*/ 2001220 h 6596467"/>
              <a:gd name="connsiteX316" fmla="*/ 970790 w 6758506"/>
              <a:gd name="connsiteY316" fmla="*/ 1937891 h 6596467"/>
              <a:gd name="connsiteX317" fmla="*/ 1034101 w 6758506"/>
              <a:gd name="connsiteY317" fmla="*/ 1878784 h 6596467"/>
              <a:gd name="connsiteX318" fmla="*/ 1097414 w 6758506"/>
              <a:gd name="connsiteY318" fmla="*/ 1832342 h 6596467"/>
              <a:gd name="connsiteX319" fmla="*/ 1283129 w 6758506"/>
              <a:gd name="connsiteY319" fmla="*/ 1790120 h 6596467"/>
              <a:gd name="connsiteX320" fmla="*/ 1608134 w 6758506"/>
              <a:gd name="connsiteY320" fmla="*/ 1714125 h 6596467"/>
              <a:gd name="connsiteX321" fmla="*/ 1409755 w 6758506"/>
              <a:gd name="connsiteY321" fmla="*/ 1684572 h 6596467"/>
              <a:gd name="connsiteX322" fmla="*/ 1228259 w 6758506"/>
              <a:gd name="connsiteY322" fmla="*/ 1735236 h 6596467"/>
              <a:gd name="connsiteX323" fmla="*/ 1181830 w 6758506"/>
              <a:gd name="connsiteY323" fmla="*/ 1726791 h 6596467"/>
              <a:gd name="connsiteX324" fmla="*/ 1359105 w 6758506"/>
              <a:gd name="connsiteY324" fmla="*/ 1659241 h 6596467"/>
              <a:gd name="connsiteX325" fmla="*/ 1283129 w 6758506"/>
              <a:gd name="connsiteY325" fmla="*/ 1646573 h 6596467"/>
              <a:gd name="connsiteX326" fmla="*/ 1232480 w 6758506"/>
              <a:gd name="connsiteY326" fmla="*/ 1667684 h 6596467"/>
              <a:gd name="connsiteX327" fmla="*/ 1194493 w 6758506"/>
              <a:gd name="connsiteY327" fmla="*/ 1663461 h 6596467"/>
              <a:gd name="connsiteX328" fmla="*/ 1207156 w 6758506"/>
              <a:gd name="connsiteY328" fmla="*/ 1629685 h 6596467"/>
              <a:gd name="connsiteX329" fmla="*/ 1240922 w 6758506"/>
              <a:gd name="connsiteY329" fmla="*/ 1591688 h 6596467"/>
              <a:gd name="connsiteX330" fmla="*/ 983451 w 6758506"/>
              <a:gd name="connsiteY330" fmla="*/ 1633907 h 6596467"/>
              <a:gd name="connsiteX331" fmla="*/ 738645 w 6758506"/>
              <a:gd name="connsiteY331" fmla="*/ 1633907 h 6596467"/>
              <a:gd name="connsiteX332" fmla="*/ 1316896 w 6758506"/>
              <a:gd name="connsiteY332" fmla="*/ 1494583 h 6596467"/>
              <a:gd name="connsiteX333" fmla="*/ 1274689 w 6758506"/>
              <a:gd name="connsiteY333" fmla="*/ 1473472 h 6596467"/>
              <a:gd name="connsiteX334" fmla="*/ 1321118 w 6758506"/>
              <a:gd name="connsiteY334" fmla="*/ 1448141 h 6596467"/>
              <a:gd name="connsiteX335" fmla="*/ 1574367 w 6758506"/>
              <a:gd name="connsiteY335" fmla="*/ 1376366 h 6596467"/>
              <a:gd name="connsiteX336" fmla="*/ 1785406 w 6758506"/>
              <a:gd name="connsiteY336" fmla="*/ 1367923 h 6596467"/>
              <a:gd name="connsiteX337" fmla="*/ 1924695 w 6758506"/>
              <a:gd name="connsiteY337" fmla="*/ 1342592 h 6596467"/>
              <a:gd name="connsiteX338" fmla="*/ 2055541 w 6758506"/>
              <a:gd name="connsiteY338" fmla="*/ 1300371 h 6596467"/>
              <a:gd name="connsiteX339" fmla="*/ 2089307 w 6758506"/>
              <a:gd name="connsiteY339" fmla="*/ 1266595 h 6596467"/>
              <a:gd name="connsiteX340" fmla="*/ 2030215 w 6758506"/>
              <a:gd name="connsiteY340" fmla="*/ 1199045 h 6596467"/>
              <a:gd name="connsiteX341" fmla="*/ 1975345 w 6758506"/>
              <a:gd name="connsiteY341" fmla="*/ 1203265 h 6596467"/>
              <a:gd name="connsiteX342" fmla="*/ 1840279 w 6758506"/>
              <a:gd name="connsiteY342" fmla="*/ 1156823 h 6596467"/>
              <a:gd name="connsiteX343" fmla="*/ 1709433 w 6758506"/>
              <a:gd name="connsiteY343" fmla="*/ 1173711 h 6596467"/>
              <a:gd name="connsiteX344" fmla="*/ 1726316 w 6758506"/>
              <a:gd name="connsiteY344" fmla="*/ 1148380 h 6596467"/>
              <a:gd name="connsiteX345" fmla="*/ 1966902 w 6758506"/>
              <a:gd name="connsiteY345" fmla="*/ 1068163 h 6596467"/>
              <a:gd name="connsiteX346" fmla="*/ 2034435 w 6758506"/>
              <a:gd name="connsiteY346" fmla="*/ 1097716 h 6596467"/>
              <a:gd name="connsiteX347" fmla="*/ 2106190 w 6758506"/>
              <a:gd name="connsiteY347" fmla="*/ 1135715 h 6596467"/>
              <a:gd name="connsiteX348" fmla="*/ 2148397 w 6758506"/>
              <a:gd name="connsiteY348" fmla="*/ 1127270 h 6596467"/>
              <a:gd name="connsiteX349" fmla="*/ 2194827 w 6758506"/>
              <a:gd name="connsiteY349" fmla="*/ 1148380 h 6596467"/>
              <a:gd name="connsiteX350" fmla="*/ 2177944 w 6758506"/>
              <a:gd name="connsiteY350" fmla="*/ 1190599 h 6596467"/>
              <a:gd name="connsiteX351" fmla="*/ 2156840 w 6758506"/>
              <a:gd name="connsiteY351" fmla="*/ 1220153 h 6596467"/>
              <a:gd name="connsiteX352" fmla="*/ 2177944 w 6758506"/>
              <a:gd name="connsiteY352" fmla="*/ 1237041 h 6596467"/>
              <a:gd name="connsiteX353" fmla="*/ 2199047 w 6758506"/>
              <a:gd name="connsiteY353" fmla="*/ 1211710 h 6596467"/>
              <a:gd name="connsiteX354" fmla="*/ 2224373 w 6758506"/>
              <a:gd name="connsiteY354" fmla="*/ 1177934 h 6596467"/>
              <a:gd name="connsiteX355" fmla="*/ 2308789 w 6758506"/>
              <a:gd name="connsiteY355" fmla="*/ 1169489 h 6596467"/>
              <a:gd name="connsiteX356" fmla="*/ 2397426 w 6758506"/>
              <a:gd name="connsiteY356" fmla="*/ 1156823 h 6596467"/>
              <a:gd name="connsiteX357" fmla="*/ 2397426 w 6758506"/>
              <a:gd name="connsiteY357" fmla="*/ 1152603 h 6596467"/>
              <a:gd name="connsiteX358" fmla="*/ 2646454 w 6758506"/>
              <a:gd name="connsiteY358" fmla="*/ 852840 h 6596467"/>
              <a:gd name="connsiteX359" fmla="*/ 2768860 w 6758506"/>
              <a:gd name="connsiteY359" fmla="*/ 755737 h 6596467"/>
              <a:gd name="connsiteX360" fmla="*/ 2794183 w 6758506"/>
              <a:gd name="connsiteY360" fmla="*/ 721960 h 6596467"/>
              <a:gd name="connsiteX361" fmla="*/ 2887042 w 6758506"/>
              <a:gd name="connsiteY361" fmla="*/ 574190 h 6596467"/>
              <a:gd name="connsiteX362" fmla="*/ 3060095 w 6758506"/>
              <a:gd name="connsiteY362" fmla="*/ 527749 h 6596467"/>
              <a:gd name="connsiteX363" fmla="*/ 3110745 w 6758506"/>
              <a:gd name="connsiteY363" fmla="*/ 599521 h 6596467"/>
              <a:gd name="connsiteX364" fmla="*/ 3064315 w 6758506"/>
              <a:gd name="connsiteY364" fmla="*/ 835952 h 6596467"/>
              <a:gd name="connsiteX365" fmla="*/ 3060095 w 6758506"/>
              <a:gd name="connsiteY365" fmla="*/ 873951 h 6596467"/>
              <a:gd name="connsiteX366" fmla="*/ 3106525 w 6758506"/>
              <a:gd name="connsiteY366" fmla="*/ 865508 h 6596467"/>
              <a:gd name="connsiteX367" fmla="*/ 3190941 w 6758506"/>
              <a:gd name="connsiteY367" fmla="*/ 755737 h 6596467"/>
              <a:gd name="connsiteX368" fmla="*/ 3515943 w 6758506"/>
              <a:gd name="connsiteY368" fmla="*/ 350425 h 6596467"/>
              <a:gd name="connsiteX369" fmla="*/ 3583476 w 6758506"/>
              <a:gd name="connsiteY369" fmla="*/ 295538 h 6596467"/>
              <a:gd name="connsiteX370" fmla="*/ 3629905 w 6758506"/>
              <a:gd name="connsiteY370" fmla="*/ 295538 h 6596467"/>
              <a:gd name="connsiteX371" fmla="*/ 3659452 w 6758506"/>
              <a:gd name="connsiteY371" fmla="*/ 295538 h 6596467"/>
              <a:gd name="connsiteX372" fmla="*/ 3748088 w 6758506"/>
              <a:gd name="connsiteY372" fmla="*/ 333537 h 6596467"/>
              <a:gd name="connsiteX373" fmla="*/ 3756531 w 6758506"/>
              <a:gd name="connsiteY373" fmla="*/ 346202 h 6596467"/>
              <a:gd name="connsiteX374" fmla="*/ 3781854 w 6758506"/>
              <a:gd name="connsiteY374" fmla="*/ 485530 h 6596467"/>
              <a:gd name="connsiteX375" fmla="*/ 3769194 w 6758506"/>
              <a:gd name="connsiteY375" fmla="*/ 510861 h 6596467"/>
              <a:gd name="connsiteX376" fmla="*/ 3828284 w 6758506"/>
              <a:gd name="connsiteY376" fmla="*/ 603744 h 6596467"/>
              <a:gd name="connsiteX377" fmla="*/ 3836727 w 6758506"/>
              <a:gd name="connsiteY377" fmla="*/ 599521 h 6596467"/>
              <a:gd name="connsiteX378" fmla="*/ 3946467 w 6758506"/>
              <a:gd name="connsiteY378" fmla="*/ 489750 h 6596467"/>
              <a:gd name="connsiteX379" fmla="*/ 4026663 w 6758506"/>
              <a:gd name="connsiteY379" fmla="*/ 413755 h 6596467"/>
              <a:gd name="connsiteX380" fmla="*/ 3988676 w 6758506"/>
              <a:gd name="connsiteY380" fmla="*/ 291318 h 6596467"/>
              <a:gd name="connsiteX381" fmla="*/ 4009779 w 6758506"/>
              <a:gd name="connsiteY381" fmla="*/ 274430 h 6596467"/>
              <a:gd name="connsiteX382" fmla="*/ 4014000 w 6758506"/>
              <a:gd name="connsiteY382" fmla="*/ 299761 h 6596467"/>
              <a:gd name="connsiteX383" fmla="*/ 4014000 w 6758506"/>
              <a:gd name="connsiteY383" fmla="*/ 341982 h 6596467"/>
              <a:gd name="connsiteX384" fmla="*/ 4039326 w 6758506"/>
              <a:gd name="connsiteY384" fmla="*/ 312429 h 6596467"/>
              <a:gd name="connsiteX385" fmla="*/ 4064649 w 6758506"/>
              <a:gd name="connsiteY385" fmla="*/ 173101 h 6596467"/>
              <a:gd name="connsiteX386" fmla="*/ 4161729 w 6758506"/>
              <a:gd name="connsiteY386" fmla="*/ 71775 h 6596467"/>
              <a:gd name="connsiteX387" fmla="*/ 4191275 w 6758506"/>
              <a:gd name="connsiteY387" fmla="*/ 50664 h 6596467"/>
              <a:gd name="connsiteX388" fmla="*/ 4271471 w 6758506"/>
              <a:gd name="connsiteY388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6758506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cubicBezTo>
                  <a:pt x="4651345" y="599521"/>
                  <a:pt x="4693552" y="641743"/>
                  <a:pt x="4672449" y="709292"/>
                </a:cubicBezTo>
                <a:cubicBezTo>
                  <a:pt x="4668229" y="734626"/>
                  <a:pt x="4693552" y="759957"/>
                  <a:pt x="4710435" y="781068"/>
                </a:cubicBezTo>
                <a:cubicBezTo>
                  <a:pt x="4739981" y="814844"/>
                  <a:pt x="4744202" y="844397"/>
                  <a:pt x="4718878" y="882396"/>
                </a:cubicBezTo>
                <a:cubicBezTo>
                  <a:pt x="4706215" y="907727"/>
                  <a:pt x="4685111" y="941503"/>
                  <a:pt x="4710435" y="962611"/>
                </a:cubicBezTo>
                <a:cubicBezTo>
                  <a:pt x="4744202" y="987945"/>
                  <a:pt x="4773748" y="966834"/>
                  <a:pt x="4799074" y="941503"/>
                </a:cubicBezTo>
                <a:cubicBezTo>
                  <a:pt x="4862385" y="886616"/>
                  <a:pt x="4925697" y="831732"/>
                  <a:pt x="4997451" y="793733"/>
                </a:cubicBezTo>
                <a:cubicBezTo>
                  <a:pt x="5022777" y="781068"/>
                  <a:pt x="5039660" y="781068"/>
                  <a:pt x="5048100" y="810621"/>
                </a:cubicBezTo>
                <a:cubicBezTo>
                  <a:pt x="5048100" y="823286"/>
                  <a:pt x="5052323" y="831732"/>
                  <a:pt x="5064983" y="835952"/>
                </a:cubicBezTo>
                <a:cubicBezTo>
                  <a:pt x="5124076" y="861285"/>
                  <a:pt x="5128296" y="924615"/>
                  <a:pt x="5073427" y="954169"/>
                </a:cubicBezTo>
                <a:cubicBezTo>
                  <a:pt x="5010113" y="987945"/>
                  <a:pt x="4959464" y="1042829"/>
                  <a:pt x="4887711" y="1063940"/>
                </a:cubicBezTo>
                <a:cubicBezTo>
                  <a:pt x="4870827" y="1068163"/>
                  <a:pt x="4862385" y="1080828"/>
                  <a:pt x="4862385" y="1101939"/>
                </a:cubicBezTo>
                <a:cubicBezTo>
                  <a:pt x="4858165" y="1139935"/>
                  <a:pt x="4824398" y="1152603"/>
                  <a:pt x="4790631" y="1131492"/>
                </a:cubicBezTo>
                <a:cubicBezTo>
                  <a:pt x="4777969" y="1127270"/>
                  <a:pt x="4765305" y="1118827"/>
                  <a:pt x="4756865" y="1131492"/>
                </a:cubicBezTo>
                <a:cubicBezTo>
                  <a:pt x="4744202" y="1144158"/>
                  <a:pt x="4752645" y="1152603"/>
                  <a:pt x="4761085" y="1161046"/>
                </a:cubicBezTo>
                <a:cubicBezTo>
                  <a:pt x="4782189" y="1177934"/>
                  <a:pt x="4777969" y="1190599"/>
                  <a:pt x="4756865" y="1199045"/>
                </a:cubicBezTo>
                <a:cubicBezTo>
                  <a:pt x="4710435" y="1224376"/>
                  <a:pt x="4756865" y="1224376"/>
                  <a:pt x="4765305" y="1237041"/>
                </a:cubicBezTo>
                <a:cubicBezTo>
                  <a:pt x="4739981" y="1258152"/>
                  <a:pt x="4710435" y="1270817"/>
                  <a:pt x="4697772" y="1304593"/>
                </a:cubicBezTo>
                <a:cubicBezTo>
                  <a:pt x="4693552" y="1321481"/>
                  <a:pt x="4668229" y="1342592"/>
                  <a:pt x="4693552" y="1359480"/>
                </a:cubicBezTo>
                <a:cubicBezTo>
                  <a:pt x="4714655" y="1376366"/>
                  <a:pt x="4748422" y="1393254"/>
                  <a:pt x="4773748" y="1372146"/>
                </a:cubicBezTo>
                <a:cubicBezTo>
                  <a:pt x="4803295" y="1342592"/>
                  <a:pt x="4853944" y="1329924"/>
                  <a:pt x="4866607" y="1308816"/>
                </a:cubicBezTo>
                <a:cubicBezTo>
                  <a:pt x="4896151" y="1245486"/>
                  <a:pt x="4959464" y="1228598"/>
                  <a:pt x="4997451" y="1177934"/>
                </a:cubicBezTo>
                <a:cubicBezTo>
                  <a:pt x="5043880" y="1114604"/>
                  <a:pt x="5124076" y="1089273"/>
                  <a:pt x="5170505" y="1025944"/>
                </a:cubicBezTo>
                <a:cubicBezTo>
                  <a:pt x="5178946" y="1017498"/>
                  <a:pt x="5195829" y="1017498"/>
                  <a:pt x="5208493" y="1017498"/>
                </a:cubicBezTo>
                <a:cubicBezTo>
                  <a:pt x="5229595" y="1013276"/>
                  <a:pt x="5259142" y="1017498"/>
                  <a:pt x="5242259" y="979500"/>
                </a:cubicBezTo>
                <a:cubicBezTo>
                  <a:pt x="5238039" y="966834"/>
                  <a:pt x="5250701" y="958391"/>
                  <a:pt x="5259142" y="954169"/>
                </a:cubicBezTo>
                <a:cubicBezTo>
                  <a:pt x="5343558" y="933058"/>
                  <a:pt x="5377325" y="852840"/>
                  <a:pt x="5440637" y="810621"/>
                </a:cubicBezTo>
                <a:cubicBezTo>
                  <a:pt x="5529274" y="747291"/>
                  <a:pt x="5584147" y="637520"/>
                  <a:pt x="5693886" y="595301"/>
                </a:cubicBezTo>
                <a:cubicBezTo>
                  <a:pt x="5710769" y="591078"/>
                  <a:pt x="5723433" y="578413"/>
                  <a:pt x="5740315" y="565745"/>
                </a:cubicBezTo>
                <a:cubicBezTo>
                  <a:pt x="5757199" y="582633"/>
                  <a:pt x="5757199" y="603744"/>
                  <a:pt x="5778303" y="620632"/>
                </a:cubicBezTo>
                <a:cubicBezTo>
                  <a:pt x="5816291" y="645963"/>
                  <a:pt x="5824732" y="709292"/>
                  <a:pt x="5795185" y="751514"/>
                </a:cubicBezTo>
                <a:cubicBezTo>
                  <a:pt x="5769862" y="781068"/>
                  <a:pt x="5731873" y="802178"/>
                  <a:pt x="5731873" y="848620"/>
                </a:cubicBezTo>
                <a:cubicBezTo>
                  <a:pt x="5731873" y="865508"/>
                  <a:pt x="5710769" y="865508"/>
                  <a:pt x="5698107" y="869728"/>
                </a:cubicBezTo>
                <a:cubicBezTo>
                  <a:pt x="5660119" y="873951"/>
                  <a:pt x="5634796" y="899282"/>
                  <a:pt x="5609470" y="924615"/>
                </a:cubicBezTo>
                <a:cubicBezTo>
                  <a:pt x="5588367" y="945726"/>
                  <a:pt x="5579923" y="958391"/>
                  <a:pt x="5605249" y="979500"/>
                </a:cubicBezTo>
                <a:cubicBezTo>
                  <a:pt x="5613690" y="987945"/>
                  <a:pt x="5617913" y="1000610"/>
                  <a:pt x="5609470" y="1009055"/>
                </a:cubicBezTo>
                <a:cubicBezTo>
                  <a:pt x="5596807" y="1025944"/>
                  <a:pt x="5584147" y="1013276"/>
                  <a:pt x="5575703" y="1004833"/>
                </a:cubicBezTo>
                <a:cubicBezTo>
                  <a:pt x="5541937" y="979500"/>
                  <a:pt x="5525053" y="996388"/>
                  <a:pt x="5512391" y="1025944"/>
                </a:cubicBezTo>
                <a:cubicBezTo>
                  <a:pt x="5474404" y="1101939"/>
                  <a:pt x="5432195" y="1173711"/>
                  <a:pt x="5373105" y="1232818"/>
                </a:cubicBezTo>
                <a:cubicBezTo>
                  <a:pt x="5347779" y="1262374"/>
                  <a:pt x="5373105" y="1313036"/>
                  <a:pt x="5322455" y="1329924"/>
                </a:cubicBezTo>
                <a:cubicBezTo>
                  <a:pt x="5318235" y="1329924"/>
                  <a:pt x="5326675" y="1346812"/>
                  <a:pt x="5330895" y="1351035"/>
                </a:cubicBezTo>
                <a:cubicBezTo>
                  <a:pt x="5347779" y="1367923"/>
                  <a:pt x="5364661" y="1367923"/>
                  <a:pt x="5381545" y="1359480"/>
                </a:cubicBezTo>
                <a:cubicBezTo>
                  <a:pt x="5394208" y="1355258"/>
                  <a:pt x="5415311" y="1346812"/>
                  <a:pt x="5402651" y="1329924"/>
                </a:cubicBezTo>
                <a:cubicBezTo>
                  <a:pt x="5389987" y="1300371"/>
                  <a:pt x="5411091" y="1291928"/>
                  <a:pt x="5427975" y="1275040"/>
                </a:cubicBezTo>
                <a:cubicBezTo>
                  <a:pt x="5487067" y="1228598"/>
                  <a:pt x="5558820" y="1199045"/>
                  <a:pt x="5601029" y="1131492"/>
                </a:cubicBezTo>
                <a:cubicBezTo>
                  <a:pt x="5613690" y="1110382"/>
                  <a:pt x="5630573" y="1118827"/>
                  <a:pt x="5647457" y="1123047"/>
                </a:cubicBezTo>
                <a:cubicBezTo>
                  <a:pt x="5681223" y="1139935"/>
                  <a:pt x="5702329" y="1127270"/>
                  <a:pt x="5723433" y="1097716"/>
                </a:cubicBezTo>
                <a:cubicBezTo>
                  <a:pt x="5757199" y="1051275"/>
                  <a:pt x="5786745" y="1051275"/>
                  <a:pt x="5820511" y="1101939"/>
                </a:cubicBezTo>
                <a:cubicBezTo>
                  <a:pt x="5837395" y="1123047"/>
                  <a:pt x="5841615" y="1106159"/>
                  <a:pt x="5850058" y="1101939"/>
                </a:cubicBezTo>
                <a:cubicBezTo>
                  <a:pt x="5892265" y="1068163"/>
                  <a:pt x="5934474" y="1034386"/>
                  <a:pt x="5972461" y="996388"/>
                </a:cubicBezTo>
                <a:cubicBezTo>
                  <a:pt x="6052657" y="920392"/>
                  <a:pt x="6145513" y="857063"/>
                  <a:pt x="6213047" y="768402"/>
                </a:cubicBezTo>
                <a:cubicBezTo>
                  <a:pt x="6255256" y="705072"/>
                  <a:pt x="6327009" y="667074"/>
                  <a:pt x="6390322" y="620632"/>
                </a:cubicBezTo>
                <a:cubicBezTo>
                  <a:pt x="6411425" y="603744"/>
                  <a:pt x="6419868" y="595301"/>
                  <a:pt x="6424089" y="569968"/>
                </a:cubicBezTo>
                <a:cubicBezTo>
                  <a:pt x="6432531" y="544637"/>
                  <a:pt x="6432531" y="493972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cubicBezTo>
                  <a:pt x="6483181" y="865508"/>
                  <a:pt x="6411425" y="945726"/>
                  <a:pt x="6343893" y="1021721"/>
                </a:cubicBezTo>
                <a:cubicBezTo>
                  <a:pt x="6305905" y="1059717"/>
                  <a:pt x="6272139" y="1101939"/>
                  <a:pt x="6293243" y="1165269"/>
                </a:cubicBezTo>
                <a:cubicBezTo>
                  <a:pt x="6297463" y="1186377"/>
                  <a:pt x="6284802" y="1207488"/>
                  <a:pt x="6267919" y="1224376"/>
                </a:cubicBezTo>
                <a:cubicBezTo>
                  <a:pt x="6259476" y="1228598"/>
                  <a:pt x="6255256" y="1237041"/>
                  <a:pt x="6263697" y="1245486"/>
                </a:cubicBezTo>
                <a:cubicBezTo>
                  <a:pt x="6272139" y="1249707"/>
                  <a:pt x="6280579" y="1249707"/>
                  <a:pt x="6284802" y="1245486"/>
                </a:cubicBezTo>
                <a:cubicBezTo>
                  <a:pt x="6331229" y="1194822"/>
                  <a:pt x="6373439" y="1144158"/>
                  <a:pt x="6436751" y="1110382"/>
                </a:cubicBezTo>
                <a:cubicBezTo>
                  <a:pt x="6462075" y="1004833"/>
                  <a:pt x="6567597" y="958391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27987" y="848620"/>
                  <a:pt x="6706883" y="878173"/>
                  <a:pt x="6698443" y="903504"/>
                </a:cubicBezTo>
                <a:cubicBezTo>
                  <a:pt x="6690000" y="941503"/>
                  <a:pt x="6668897" y="975279"/>
                  <a:pt x="6639351" y="1000610"/>
                </a:cubicBezTo>
                <a:cubicBezTo>
                  <a:pt x="6580258" y="1068163"/>
                  <a:pt x="6546491" y="1152603"/>
                  <a:pt x="6491621" y="1220153"/>
                </a:cubicBezTo>
                <a:cubicBezTo>
                  <a:pt x="6474738" y="1241264"/>
                  <a:pt x="6500064" y="1270817"/>
                  <a:pt x="6487401" y="1300371"/>
                </a:cubicBezTo>
                <a:cubicBezTo>
                  <a:pt x="6478959" y="1329924"/>
                  <a:pt x="6478959" y="1359480"/>
                  <a:pt x="6525388" y="1367923"/>
                </a:cubicBezTo>
                <a:cubicBezTo>
                  <a:pt x="6550714" y="1372146"/>
                  <a:pt x="6542271" y="1401699"/>
                  <a:pt x="6533831" y="1422810"/>
                </a:cubicBezTo>
                <a:cubicBezTo>
                  <a:pt x="6525388" y="1439696"/>
                  <a:pt x="6512725" y="1448141"/>
                  <a:pt x="6495841" y="1435475"/>
                </a:cubicBezTo>
                <a:cubicBezTo>
                  <a:pt x="6487401" y="1427030"/>
                  <a:pt x="6474738" y="1414365"/>
                  <a:pt x="6457855" y="1431253"/>
                </a:cubicBezTo>
                <a:cubicBezTo>
                  <a:pt x="6462075" y="1431253"/>
                  <a:pt x="6466297" y="1439696"/>
                  <a:pt x="6466297" y="1439696"/>
                </a:cubicBezTo>
                <a:cubicBezTo>
                  <a:pt x="6529608" y="1490360"/>
                  <a:pt x="6525388" y="1524136"/>
                  <a:pt x="6457855" y="1557912"/>
                </a:cubicBezTo>
                <a:cubicBezTo>
                  <a:pt x="6436751" y="1570578"/>
                  <a:pt x="6398765" y="1562135"/>
                  <a:pt x="6394542" y="1587466"/>
                </a:cubicBezTo>
                <a:cubicBezTo>
                  <a:pt x="6386101" y="1638130"/>
                  <a:pt x="6360775" y="1688794"/>
                  <a:pt x="6369219" y="1739458"/>
                </a:cubicBezTo>
                <a:cubicBezTo>
                  <a:pt x="6373439" y="1760567"/>
                  <a:pt x="6381881" y="1777455"/>
                  <a:pt x="6364998" y="1794343"/>
                </a:cubicBezTo>
                <a:cubicBezTo>
                  <a:pt x="6339672" y="1823897"/>
                  <a:pt x="6369219" y="1832342"/>
                  <a:pt x="6386101" y="1836562"/>
                </a:cubicBezTo>
                <a:cubicBezTo>
                  <a:pt x="6415648" y="1845007"/>
                  <a:pt x="6457855" y="1790120"/>
                  <a:pt x="6449415" y="1760567"/>
                </a:cubicBezTo>
                <a:cubicBezTo>
                  <a:pt x="6440971" y="1739458"/>
                  <a:pt x="6440971" y="1726791"/>
                  <a:pt x="6457855" y="1709903"/>
                </a:cubicBezTo>
                <a:cubicBezTo>
                  <a:pt x="6474738" y="1693015"/>
                  <a:pt x="6512725" y="1671906"/>
                  <a:pt x="6462075" y="1650796"/>
                </a:cubicBezTo>
                <a:cubicBezTo>
                  <a:pt x="6453635" y="1646573"/>
                  <a:pt x="6457855" y="1638130"/>
                  <a:pt x="6462075" y="1629685"/>
                </a:cubicBezTo>
                <a:cubicBezTo>
                  <a:pt x="6495841" y="1608577"/>
                  <a:pt x="6516947" y="1650796"/>
                  <a:pt x="6550714" y="1646573"/>
                </a:cubicBezTo>
                <a:cubicBezTo>
                  <a:pt x="6567597" y="1646573"/>
                  <a:pt x="6554934" y="1667684"/>
                  <a:pt x="6550714" y="1684572"/>
                </a:cubicBezTo>
                <a:cubicBezTo>
                  <a:pt x="6542271" y="1718348"/>
                  <a:pt x="6508505" y="1747901"/>
                  <a:pt x="6529608" y="1785900"/>
                </a:cubicBezTo>
                <a:cubicBezTo>
                  <a:pt x="6533831" y="1790120"/>
                  <a:pt x="6529608" y="1798566"/>
                  <a:pt x="6525388" y="1802788"/>
                </a:cubicBezTo>
                <a:cubicBezTo>
                  <a:pt x="6453635" y="1849230"/>
                  <a:pt x="6478959" y="1946336"/>
                  <a:pt x="6428309" y="2001220"/>
                </a:cubicBezTo>
                <a:cubicBezTo>
                  <a:pt x="6415648" y="2013886"/>
                  <a:pt x="6411425" y="2030774"/>
                  <a:pt x="6398765" y="2043439"/>
                </a:cubicBezTo>
                <a:cubicBezTo>
                  <a:pt x="6356555" y="2077216"/>
                  <a:pt x="6335452" y="2119437"/>
                  <a:pt x="6314346" y="2165879"/>
                </a:cubicBezTo>
                <a:cubicBezTo>
                  <a:pt x="6310126" y="2178544"/>
                  <a:pt x="6301685" y="2186987"/>
                  <a:pt x="6297463" y="2199655"/>
                </a:cubicBezTo>
                <a:cubicBezTo>
                  <a:pt x="6297463" y="2229208"/>
                  <a:pt x="6208827" y="2216543"/>
                  <a:pt x="6263697" y="2275650"/>
                </a:cubicBezTo>
                <a:cubicBezTo>
                  <a:pt x="6284802" y="2300981"/>
                  <a:pt x="6280579" y="2338980"/>
                  <a:pt x="6314346" y="2368533"/>
                </a:cubicBezTo>
                <a:cubicBezTo>
                  <a:pt x="6352335" y="2402310"/>
                  <a:pt x="6360775" y="2452974"/>
                  <a:pt x="6331229" y="2499415"/>
                </a:cubicBezTo>
                <a:cubicBezTo>
                  <a:pt x="6251035" y="2626075"/>
                  <a:pt x="6175060" y="2756954"/>
                  <a:pt x="6073761" y="2870948"/>
                </a:cubicBezTo>
                <a:cubicBezTo>
                  <a:pt x="6039994" y="2908947"/>
                  <a:pt x="6002007" y="2946946"/>
                  <a:pt x="5972461" y="2989165"/>
                </a:cubicBezTo>
                <a:cubicBezTo>
                  <a:pt x="5951357" y="3022941"/>
                  <a:pt x="5904928" y="3039829"/>
                  <a:pt x="5871161" y="3060938"/>
                </a:cubicBezTo>
                <a:cubicBezTo>
                  <a:pt x="5854278" y="3069383"/>
                  <a:pt x="5841615" y="3082048"/>
                  <a:pt x="5837395" y="3103159"/>
                </a:cubicBezTo>
                <a:cubicBezTo>
                  <a:pt x="5807849" y="3179154"/>
                  <a:pt x="5769862" y="3246707"/>
                  <a:pt x="5719213" y="3322702"/>
                </a:cubicBezTo>
                <a:cubicBezTo>
                  <a:pt x="5752979" y="3326924"/>
                  <a:pt x="5782525" y="3335367"/>
                  <a:pt x="5812069" y="3339590"/>
                </a:cubicBezTo>
                <a:cubicBezTo>
                  <a:pt x="5828952" y="3343812"/>
                  <a:pt x="5845835" y="3339590"/>
                  <a:pt x="5850058" y="3326924"/>
                </a:cubicBezTo>
                <a:cubicBezTo>
                  <a:pt x="5866941" y="3259372"/>
                  <a:pt x="5959798" y="3229818"/>
                  <a:pt x="5947135" y="3145378"/>
                </a:cubicBezTo>
                <a:cubicBezTo>
                  <a:pt x="5989344" y="3124267"/>
                  <a:pt x="5964018" y="3031384"/>
                  <a:pt x="6052657" y="3044049"/>
                </a:cubicBezTo>
                <a:cubicBezTo>
                  <a:pt x="6077981" y="3048272"/>
                  <a:pt x="6082203" y="3006053"/>
                  <a:pt x="6103307" y="2989165"/>
                </a:cubicBezTo>
                <a:cubicBezTo>
                  <a:pt x="6187723" y="2921613"/>
                  <a:pt x="6229930" y="2828730"/>
                  <a:pt x="6246813" y="2723181"/>
                </a:cubicBezTo>
                <a:cubicBezTo>
                  <a:pt x="6255256" y="2689405"/>
                  <a:pt x="6272139" y="2672516"/>
                  <a:pt x="6305905" y="2672516"/>
                </a:cubicBezTo>
                <a:cubicBezTo>
                  <a:pt x="6331229" y="2723181"/>
                  <a:pt x="6318569" y="2769622"/>
                  <a:pt x="6289023" y="2820287"/>
                </a:cubicBezTo>
                <a:cubicBezTo>
                  <a:pt x="6251035" y="2879394"/>
                  <a:pt x="6242593" y="2955389"/>
                  <a:pt x="6221489" y="3022941"/>
                </a:cubicBezTo>
                <a:cubicBezTo>
                  <a:pt x="6208827" y="3073605"/>
                  <a:pt x="6187723" y="3111602"/>
                  <a:pt x="6141293" y="3141155"/>
                </a:cubicBezTo>
                <a:cubicBezTo>
                  <a:pt x="6082203" y="3179154"/>
                  <a:pt x="6061097" y="3255149"/>
                  <a:pt x="6006227" y="3301591"/>
                </a:cubicBezTo>
                <a:cubicBezTo>
                  <a:pt x="6002007" y="3310036"/>
                  <a:pt x="5997785" y="3322702"/>
                  <a:pt x="5989344" y="3322702"/>
                </a:cubicBezTo>
                <a:cubicBezTo>
                  <a:pt x="5926031" y="3326924"/>
                  <a:pt x="5926031" y="3386031"/>
                  <a:pt x="5904928" y="3424028"/>
                </a:cubicBezTo>
                <a:cubicBezTo>
                  <a:pt x="5879602" y="3466249"/>
                  <a:pt x="5841615" y="3495803"/>
                  <a:pt x="5803629" y="3525356"/>
                </a:cubicBezTo>
                <a:cubicBezTo>
                  <a:pt x="5795185" y="3529579"/>
                  <a:pt x="5795185" y="3538022"/>
                  <a:pt x="5799409" y="3546467"/>
                </a:cubicBezTo>
                <a:cubicBezTo>
                  <a:pt x="5799409" y="3576020"/>
                  <a:pt x="5769862" y="3580243"/>
                  <a:pt x="5765642" y="3567575"/>
                </a:cubicBezTo>
                <a:cubicBezTo>
                  <a:pt x="5744536" y="3529579"/>
                  <a:pt x="5727653" y="3554910"/>
                  <a:pt x="5710769" y="3567575"/>
                </a:cubicBezTo>
                <a:cubicBezTo>
                  <a:pt x="5681223" y="3592909"/>
                  <a:pt x="5664340" y="3635128"/>
                  <a:pt x="5622133" y="3647793"/>
                </a:cubicBezTo>
                <a:cubicBezTo>
                  <a:pt x="5609470" y="3652016"/>
                  <a:pt x="5605249" y="3668904"/>
                  <a:pt x="5609470" y="3681569"/>
                </a:cubicBezTo>
                <a:cubicBezTo>
                  <a:pt x="5622133" y="3715345"/>
                  <a:pt x="5601029" y="3728011"/>
                  <a:pt x="5571483" y="3740679"/>
                </a:cubicBezTo>
                <a:cubicBezTo>
                  <a:pt x="5554600" y="3753344"/>
                  <a:pt x="5508171" y="3732233"/>
                  <a:pt x="5516613" y="3787120"/>
                </a:cubicBezTo>
                <a:cubicBezTo>
                  <a:pt x="5520833" y="3808229"/>
                  <a:pt x="5478624" y="3833562"/>
                  <a:pt x="5516613" y="3863116"/>
                </a:cubicBezTo>
                <a:cubicBezTo>
                  <a:pt x="5529274" y="3871558"/>
                  <a:pt x="5512391" y="3888446"/>
                  <a:pt x="5503951" y="3896892"/>
                </a:cubicBezTo>
                <a:cubicBezTo>
                  <a:pt x="5478624" y="3918000"/>
                  <a:pt x="5444857" y="3926445"/>
                  <a:pt x="5436417" y="3968664"/>
                </a:cubicBezTo>
                <a:cubicBezTo>
                  <a:pt x="5432195" y="3985552"/>
                  <a:pt x="5415311" y="3977110"/>
                  <a:pt x="5402651" y="3968664"/>
                </a:cubicBezTo>
                <a:cubicBezTo>
                  <a:pt x="5373105" y="3947554"/>
                  <a:pt x="5339338" y="3926445"/>
                  <a:pt x="5309791" y="3905335"/>
                </a:cubicBezTo>
                <a:cubicBezTo>
                  <a:pt x="5292909" y="3892669"/>
                  <a:pt x="5276025" y="3880004"/>
                  <a:pt x="5259142" y="3888446"/>
                </a:cubicBezTo>
                <a:cubicBezTo>
                  <a:pt x="5238039" y="3896892"/>
                  <a:pt x="5242259" y="3913780"/>
                  <a:pt x="5242259" y="3930668"/>
                </a:cubicBezTo>
                <a:cubicBezTo>
                  <a:pt x="5246479" y="3960221"/>
                  <a:pt x="5233819" y="3968664"/>
                  <a:pt x="5208493" y="3981330"/>
                </a:cubicBezTo>
                <a:cubicBezTo>
                  <a:pt x="5128296" y="4019329"/>
                  <a:pt x="5064983" y="4082658"/>
                  <a:pt x="5026997" y="4162876"/>
                </a:cubicBezTo>
                <a:cubicBezTo>
                  <a:pt x="5010113" y="4196652"/>
                  <a:pt x="4984790" y="4221983"/>
                  <a:pt x="4955243" y="4243094"/>
                </a:cubicBezTo>
                <a:cubicBezTo>
                  <a:pt x="4917257" y="4272648"/>
                  <a:pt x="4883491" y="4314867"/>
                  <a:pt x="4845501" y="4331755"/>
                </a:cubicBezTo>
                <a:cubicBezTo>
                  <a:pt x="4782189" y="4357088"/>
                  <a:pt x="4752645" y="4416195"/>
                  <a:pt x="4701995" y="4449971"/>
                </a:cubicBezTo>
                <a:cubicBezTo>
                  <a:pt x="4676669" y="4466859"/>
                  <a:pt x="4659785" y="4487968"/>
                  <a:pt x="4642903" y="4513301"/>
                </a:cubicBezTo>
                <a:cubicBezTo>
                  <a:pt x="4579589" y="4606184"/>
                  <a:pt x="4499396" y="4682179"/>
                  <a:pt x="4398094" y="4737066"/>
                </a:cubicBezTo>
                <a:cubicBezTo>
                  <a:pt x="4389654" y="4741286"/>
                  <a:pt x="4376991" y="4745509"/>
                  <a:pt x="4385434" y="4758175"/>
                </a:cubicBezTo>
                <a:cubicBezTo>
                  <a:pt x="4410757" y="4796173"/>
                  <a:pt x="4381211" y="4817284"/>
                  <a:pt x="4360108" y="4838392"/>
                </a:cubicBezTo>
                <a:cubicBezTo>
                  <a:pt x="4309458" y="4884834"/>
                  <a:pt x="4292575" y="4952386"/>
                  <a:pt x="4246145" y="5007273"/>
                </a:cubicBezTo>
                <a:cubicBezTo>
                  <a:pt x="4275691" y="5087491"/>
                  <a:pt x="4220821" y="5074823"/>
                  <a:pt x="4174392" y="5074823"/>
                </a:cubicBezTo>
                <a:cubicBezTo>
                  <a:pt x="4161729" y="5074823"/>
                  <a:pt x="4144845" y="5083268"/>
                  <a:pt x="4149066" y="5104379"/>
                </a:cubicBezTo>
                <a:cubicBezTo>
                  <a:pt x="4153288" y="5167709"/>
                  <a:pt x="4119522" y="5197262"/>
                  <a:pt x="4051989" y="5188817"/>
                </a:cubicBezTo>
                <a:cubicBezTo>
                  <a:pt x="4043546" y="5188817"/>
                  <a:pt x="4035106" y="5188817"/>
                  <a:pt x="4026663" y="5197262"/>
                </a:cubicBezTo>
                <a:cubicBezTo>
                  <a:pt x="4022443" y="5201483"/>
                  <a:pt x="4022443" y="5209928"/>
                  <a:pt x="4026663" y="5218371"/>
                </a:cubicBezTo>
                <a:cubicBezTo>
                  <a:pt x="4039326" y="5239481"/>
                  <a:pt x="4115299" y="5252147"/>
                  <a:pt x="4039326" y="5290146"/>
                </a:cubicBezTo>
                <a:cubicBezTo>
                  <a:pt x="4064649" y="5349253"/>
                  <a:pt x="4005559" y="5383029"/>
                  <a:pt x="4001339" y="5437916"/>
                </a:cubicBezTo>
                <a:cubicBezTo>
                  <a:pt x="3997116" y="5463247"/>
                  <a:pt x="3984456" y="5484357"/>
                  <a:pt x="3946467" y="5497023"/>
                </a:cubicBezTo>
                <a:cubicBezTo>
                  <a:pt x="3916923" y="5505466"/>
                  <a:pt x="3891597" y="5543465"/>
                  <a:pt x="3866271" y="5573018"/>
                </a:cubicBezTo>
                <a:cubicBezTo>
                  <a:pt x="3849387" y="5585684"/>
                  <a:pt x="3836727" y="5598349"/>
                  <a:pt x="3815621" y="5602572"/>
                </a:cubicBezTo>
                <a:cubicBezTo>
                  <a:pt x="3794518" y="5606794"/>
                  <a:pt x="3743868" y="5602572"/>
                  <a:pt x="3786077" y="5653236"/>
                </a:cubicBezTo>
                <a:cubicBezTo>
                  <a:pt x="3752311" y="5653236"/>
                  <a:pt x="3798738" y="5729231"/>
                  <a:pt x="3735427" y="5699678"/>
                </a:cubicBezTo>
                <a:cubicBezTo>
                  <a:pt x="3735427" y="5699678"/>
                  <a:pt x="3731205" y="5699678"/>
                  <a:pt x="3731205" y="5703900"/>
                </a:cubicBezTo>
                <a:cubicBezTo>
                  <a:pt x="3688998" y="5767230"/>
                  <a:pt x="3583476" y="5741897"/>
                  <a:pt x="3553932" y="5830560"/>
                </a:cubicBezTo>
                <a:cubicBezTo>
                  <a:pt x="3545489" y="5864336"/>
                  <a:pt x="3520165" y="5893889"/>
                  <a:pt x="3528606" y="5931886"/>
                </a:cubicBezTo>
                <a:cubicBezTo>
                  <a:pt x="3532826" y="5957219"/>
                  <a:pt x="3520165" y="5974107"/>
                  <a:pt x="3507502" y="5990995"/>
                </a:cubicBezTo>
                <a:cubicBezTo>
                  <a:pt x="3461073" y="6041660"/>
                  <a:pt x="3418866" y="6100767"/>
                  <a:pt x="3363994" y="6138763"/>
                </a:cubicBez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4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4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3" y="4534412"/>
                </a:cubicBezTo>
                <a:cubicBezTo>
                  <a:pt x="1688330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09" y="2136325"/>
                </a:cubicBezTo>
                <a:cubicBezTo>
                  <a:pt x="1228259" y="2123657"/>
                  <a:pt x="1177610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0" y="2001220"/>
                </a:cubicBezTo>
                <a:cubicBezTo>
                  <a:pt x="1232480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0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3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3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3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4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3" y="1237041"/>
                  <a:pt x="2177944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3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749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8009B150-532D-45FE-A6D6-8A190897518A}"/>
              </a:ext>
            </a:extLst>
          </p:cNvPr>
          <p:cNvSpPr>
            <a:spLocks noGrp="1"/>
          </p:cNvSpPr>
          <p:nvPr userDrawn="1">
            <p:ph type="pic" idx="1" hasCustomPrompt="1"/>
          </p:nvPr>
        </p:nvSpPr>
        <p:spPr>
          <a:xfrm>
            <a:off x="0" y="0"/>
            <a:ext cx="7865615" cy="6858000"/>
          </a:xfrm>
          <a:custGeom>
            <a:avLst/>
            <a:gdLst>
              <a:gd name="connsiteX0" fmla="*/ 0 w 7865615"/>
              <a:gd name="connsiteY0" fmla="*/ 0 h 6858000"/>
              <a:gd name="connsiteX1" fmla="*/ 2246577 w 7865615"/>
              <a:gd name="connsiteY1" fmla="*/ 0 h 6858000"/>
              <a:gd name="connsiteX2" fmla="*/ 3408550 w 7865615"/>
              <a:gd name="connsiteY2" fmla="*/ 0 h 6858000"/>
              <a:gd name="connsiteX3" fmla="*/ 4510701 w 7865615"/>
              <a:gd name="connsiteY3" fmla="*/ 0 h 6858000"/>
              <a:gd name="connsiteX4" fmla="*/ 7804883 w 7865615"/>
              <a:gd name="connsiteY4" fmla="*/ 3294183 h 6858000"/>
              <a:gd name="connsiteX5" fmla="*/ 7804883 w 7865615"/>
              <a:gd name="connsiteY5" fmla="*/ 3587426 h 6858000"/>
              <a:gd name="connsiteX6" fmla="*/ 4534309 w 7865615"/>
              <a:gd name="connsiteY6" fmla="*/ 6858000 h 6858000"/>
              <a:gd name="connsiteX7" fmla="*/ 3384942 w 7865615"/>
              <a:gd name="connsiteY7" fmla="*/ 6858000 h 6858000"/>
              <a:gd name="connsiteX8" fmla="*/ 653352 w 7865615"/>
              <a:gd name="connsiteY8" fmla="*/ 6858000 h 6858000"/>
              <a:gd name="connsiteX9" fmla="*/ 0 w 786561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65615" h="6858000">
                <a:moveTo>
                  <a:pt x="0" y="0"/>
                </a:moveTo>
                <a:lnTo>
                  <a:pt x="2246577" y="0"/>
                </a:lnTo>
                <a:lnTo>
                  <a:pt x="3408550" y="0"/>
                </a:lnTo>
                <a:lnTo>
                  <a:pt x="4510701" y="0"/>
                </a:lnTo>
                <a:lnTo>
                  <a:pt x="7804883" y="3294183"/>
                </a:lnTo>
                <a:cubicBezTo>
                  <a:pt x="7885860" y="3375159"/>
                  <a:pt x="7885860" y="3506449"/>
                  <a:pt x="7804883" y="3587426"/>
                </a:cubicBezTo>
                <a:lnTo>
                  <a:pt x="4534309" y="6858000"/>
                </a:lnTo>
                <a:lnTo>
                  <a:pt x="3384942" y="6858000"/>
                </a:lnTo>
                <a:lnTo>
                  <a:pt x="6533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0B3E2BDC-790D-4A9E-9558-CA4C10A1FB05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2B6F2E21-3216-4F90-A6E2-E51A550D522D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9228B4EE-0DCA-498B-BE6D-C126351A4694}"/>
              </a:ext>
            </a:extLst>
          </p:cNvPr>
          <p:cNvSpPr>
            <a:spLocks noGrp="1"/>
          </p:cNvSpPr>
          <p:nvPr userDrawn="1"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893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52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014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xmlns="" id="{892BE04D-7D92-4AC1-9A7B-9F84DF96E9F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334000" y="77076"/>
            <a:ext cx="6858000" cy="6780924"/>
          </a:xfrm>
          <a:custGeom>
            <a:avLst/>
            <a:gdLst>
              <a:gd name="connsiteX0" fmla="*/ 4899238 w 6858000"/>
              <a:gd name="connsiteY0" fmla="*/ 480718 h 6780924"/>
              <a:gd name="connsiteX1" fmla="*/ 5079238 w 6858000"/>
              <a:gd name="connsiteY1" fmla="*/ 660719 h 6780924"/>
              <a:gd name="connsiteX2" fmla="*/ 5079238 w 6858000"/>
              <a:gd name="connsiteY2" fmla="*/ 813109 h 6780924"/>
              <a:gd name="connsiteX3" fmla="*/ 4899238 w 6858000"/>
              <a:gd name="connsiteY3" fmla="*/ 993109 h 6780924"/>
              <a:gd name="connsiteX4" fmla="*/ 4719238 w 6858000"/>
              <a:gd name="connsiteY4" fmla="*/ 813109 h 6780924"/>
              <a:gd name="connsiteX5" fmla="*/ 4719238 w 6858000"/>
              <a:gd name="connsiteY5" fmla="*/ 660719 h 6780924"/>
              <a:gd name="connsiteX6" fmla="*/ 4899238 w 6858000"/>
              <a:gd name="connsiteY6" fmla="*/ 480718 h 6780924"/>
              <a:gd name="connsiteX7" fmla="*/ 4172418 w 6858000"/>
              <a:gd name="connsiteY7" fmla="*/ 49104 h 6780924"/>
              <a:gd name="connsiteX8" fmla="*/ 4352418 w 6858000"/>
              <a:gd name="connsiteY8" fmla="*/ 229104 h 6780924"/>
              <a:gd name="connsiteX9" fmla="*/ 4352418 w 6858000"/>
              <a:gd name="connsiteY9" fmla="*/ 958969 h 6780924"/>
              <a:gd name="connsiteX10" fmla="*/ 4355828 w 6858000"/>
              <a:gd name="connsiteY10" fmla="*/ 958280 h 6780924"/>
              <a:gd name="connsiteX11" fmla="*/ 4355828 w 6858000"/>
              <a:gd name="connsiteY11" fmla="*/ 910422 h 6780924"/>
              <a:gd name="connsiteX12" fmla="*/ 4535826 w 6858000"/>
              <a:gd name="connsiteY12" fmla="*/ 730422 h 6780924"/>
              <a:gd name="connsiteX13" fmla="*/ 4715828 w 6858000"/>
              <a:gd name="connsiteY13" fmla="*/ 910422 h 6780924"/>
              <a:gd name="connsiteX14" fmla="*/ 4715828 w 6858000"/>
              <a:gd name="connsiteY14" fmla="*/ 1581340 h 6780924"/>
              <a:gd name="connsiteX15" fmla="*/ 4720198 w 6858000"/>
              <a:gd name="connsiteY15" fmla="*/ 1582222 h 6780924"/>
              <a:gd name="connsiteX16" fmla="*/ 4722896 w 6858000"/>
              <a:gd name="connsiteY16" fmla="*/ 1555465 h 6780924"/>
              <a:gd name="connsiteX17" fmla="*/ 4899238 w 6858000"/>
              <a:gd name="connsiteY17" fmla="*/ 1411741 h 6780924"/>
              <a:gd name="connsiteX18" fmla="*/ 5075580 w 6858000"/>
              <a:gd name="connsiteY18" fmla="*/ 1555465 h 6780924"/>
              <a:gd name="connsiteX19" fmla="*/ 5078522 w 6858000"/>
              <a:gd name="connsiteY19" fmla="*/ 1584654 h 6780924"/>
              <a:gd name="connsiteX20" fmla="*/ 5082646 w 6858000"/>
              <a:gd name="connsiteY20" fmla="*/ 1583821 h 6780924"/>
              <a:gd name="connsiteX21" fmla="*/ 5082646 w 6858000"/>
              <a:gd name="connsiteY21" fmla="*/ 1244357 h 6780924"/>
              <a:gd name="connsiteX22" fmla="*/ 5262646 w 6858000"/>
              <a:gd name="connsiteY22" fmla="*/ 1064357 h 6780924"/>
              <a:gd name="connsiteX23" fmla="*/ 5442646 w 6858000"/>
              <a:gd name="connsiteY23" fmla="*/ 1244357 h 6780924"/>
              <a:gd name="connsiteX24" fmla="*/ 5442646 w 6858000"/>
              <a:gd name="connsiteY24" fmla="*/ 1916269 h 6780924"/>
              <a:gd name="connsiteX25" fmla="*/ 5448480 w 6858000"/>
              <a:gd name="connsiteY25" fmla="*/ 1915093 h 6780924"/>
              <a:gd name="connsiteX26" fmla="*/ 5449714 w 6858000"/>
              <a:gd name="connsiteY26" fmla="*/ 1902847 h 6780924"/>
              <a:gd name="connsiteX27" fmla="*/ 5626056 w 6858000"/>
              <a:gd name="connsiteY27" fmla="*/ 1759123 h 6780924"/>
              <a:gd name="connsiteX28" fmla="*/ 5791912 w 6858000"/>
              <a:gd name="connsiteY28" fmla="*/ 1869059 h 6780924"/>
              <a:gd name="connsiteX29" fmla="*/ 5800744 w 6858000"/>
              <a:gd name="connsiteY29" fmla="*/ 1897511 h 6780924"/>
              <a:gd name="connsiteX30" fmla="*/ 5800744 w 6858000"/>
              <a:gd name="connsiteY30" fmla="*/ 1457324 h 6780924"/>
              <a:gd name="connsiteX31" fmla="*/ 5981718 w 6858000"/>
              <a:gd name="connsiteY31" fmla="*/ 1276349 h 6780924"/>
              <a:gd name="connsiteX32" fmla="*/ 6159016 w 6858000"/>
              <a:gd name="connsiteY32" fmla="*/ 1420851 h 6780924"/>
              <a:gd name="connsiteX33" fmla="*/ 6162690 w 6858000"/>
              <a:gd name="connsiteY33" fmla="*/ 1457285 h 6780924"/>
              <a:gd name="connsiteX34" fmla="*/ 6162690 w 6858000"/>
              <a:gd name="connsiteY34" fmla="*/ 1132146 h 6780924"/>
              <a:gd name="connsiteX35" fmla="*/ 6343664 w 6858000"/>
              <a:gd name="connsiteY35" fmla="*/ 951170 h 6780924"/>
              <a:gd name="connsiteX36" fmla="*/ 6524640 w 6858000"/>
              <a:gd name="connsiteY36" fmla="*/ 1132146 h 6780924"/>
              <a:gd name="connsiteX37" fmla="*/ 6524640 w 6858000"/>
              <a:gd name="connsiteY37" fmla="*/ 1636217 h 6780924"/>
              <a:gd name="connsiteX38" fmla="*/ 6526784 w 6858000"/>
              <a:gd name="connsiteY38" fmla="*/ 1614950 h 6780924"/>
              <a:gd name="connsiteX39" fmla="*/ 6703126 w 6858000"/>
              <a:gd name="connsiteY39" fmla="*/ 1471226 h 6780924"/>
              <a:gd name="connsiteX40" fmla="*/ 6830404 w 6858000"/>
              <a:gd name="connsiteY40" fmla="*/ 1523946 h 6780924"/>
              <a:gd name="connsiteX41" fmla="*/ 6857998 w 6858000"/>
              <a:gd name="connsiteY41" fmla="*/ 1564874 h 6780924"/>
              <a:gd name="connsiteX42" fmla="*/ 6857998 w 6858000"/>
              <a:gd name="connsiteY42" fmla="*/ 4674715 h 6780924"/>
              <a:gd name="connsiteX43" fmla="*/ 6858000 w 6858000"/>
              <a:gd name="connsiteY43" fmla="*/ 4674715 h 6780924"/>
              <a:gd name="connsiteX44" fmla="*/ 6858000 w 6858000"/>
              <a:gd name="connsiteY44" fmla="*/ 4842542 h 6780924"/>
              <a:gd name="connsiteX45" fmla="*/ 6678000 w 6858000"/>
              <a:gd name="connsiteY45" fmla="*/ 5022542 h 6780924"/>
              <a:gd name="connsiteX46" fmla="*/ 6512145 w 6858000"/>
              <a:gd name="connsiteY46" fmla="*/ 4912606 h 6780924"/>
              <a:gd name="connsiteX47" fmla="*/ 6502414 w 6858000"/>
              <a:gd name="connsiteY47" fmla="*/ 4864407 h 6780924"/>
              <a:gd name="connsiteX48" fmla="*/ 6502414 w 6858000"/>
              <a:gd name="connsiteY48" fmla="*/ 5285377 h 6780924"/>
              <a:gd name="connsiteX49" fmla="*/ 6322414 w 6858000"/>
              <a:gd name="connsiteY49" fmla="*/ 5465377 h 6780924"/>
              <a:gd name="connsiteX50" fmla="*/ 6146071 w 6858000"/>
              <a:gd name="connsiteY50" fmla="*/ 5321653 h 6780924"/>
              <a:gd name="connsiteX51" fmla="*/ 6143463 w 6858000"/>
              <a:gd name="connsiteY51" fmla="*/ 5295783 h 6780924"/>
              <a:gd name="connsiteX52" fmla="*/ 6143463 w 6858000"/>
              <a:gd name="connsiteY52" fmla="*/ 6254957 h 6780924"/>
              <a:gd name="connsiteX53" fmla="*/ 5962488 w 6858000"/>
              <a:gd name="connsiteY53" fmla="*/ 6435932 h 6780924"/>
              <a:gd name="connsiteX54" fmla="*/ 5795735 w 6858000"/>
              <a:gd name="connsiteY54" fmla="*/ 6325401 h 6780924"/>
              <a:gd name="connsiteX55" fmla="*/ 5795551 w 6858000"/>
              <a:gd name="connsiteY55" fmla="*/ 6324808 h 6780924"/>
              <a:gd name="connsiteX56" fmla="*/ 5795456 w 6858000"/>
              <a:gd name="connsiteY56" fmla="*/ 6324667 h 6780924"/>
              <a:gd name="connsiteX57" fmla="*/ 5781311 w 6858000"/>
              <a:gd name="connsiteY57" fmla="*/ 6254603 h 6780924"/>
              <a:gd name="connsiteX58" fmla="*/ 5781311 w 6858000"/>
              <a:gd name="connsiteY58" fmla="*/ 6006221 h 6780924"/>
              <a:gd name="connsiteX59" fmla="*/ 5781513 w 6858000"/>
              <a:gd name="connsiteY59" fmla="*/ 6004217 h 6780924"/>
              <a:gd name="connsiteX60" fmla="*/ 5781513 w 6858000"/>
              <a:gd name="connsiteY60" fmla="*/ 5761749 h 6780924"/>
              <a:gd name="connsiteX61" fmla="*/ 5780208 w 6858000"/>
              <a:gd name="connsiteY61" fmla="*/ 5761749 h 6780924"/>
              <a:gd name="connsiteX62" fmla="*/ 5780208 w 6858000"/>
              <a:gd name="connsiteY62" fmla="*/ 5773159 h 6780924"/>
              <a:gd name="connsiteX63" fmla="*/ 5600208 w 6858000"/>
              <a:gd name="connsiteY63" fmla="*/ 5953159 h 6780924"/>
              <a:gd name="connsiteX64" fmla="*/ 5420208 w 6858000"/>
              <a:gd name="connsiteY64" fmla="*/ 5773159 h 6780924"/>
              <a:gd name="connsiteX65" fmla="*/ 5420208 w 6858000"/>
              <a:gd name="connsiteY65" fmla="*/ 5761749 h 6780924"/>
              <a:gd name="connsiteX66" fmla="*/ 5419105 w 6858000"/>
              <a:gd name="connsiteY66" fmla="*/ 5761749 h 6780924"/>
              <a:gd name="connsiteX67" fmla="*/ 5419105 w 6858000"/>
              <a:gd name="connsiteY67" fmla="*/ 6780924 h 6780924"/>
              <a:gd name="connsiteX68" fmla="*/ 5229225 w 6858000"/>
              <a:gd name="connsiteY68" fmla="*/ 6780924 h 6780924"/>
              <a:gd name="connsiteX69" fmla="*/ 5059105 w 6858000"/>
              <a:gd name="connsiteY69" fmla="*/ 6780924 h 6780924"/>
              <a:gd name="connsiteX70" fmla="*/ 5009857 w 6858000"/>
              <a:gd name="connsiteY70" fmla="*/ 6780924 h 6780924"/>
              <a:gd name="connsiteX71" fmla="*/ 4857750 w 6858000"/>
              <a:gd name="connsiteY71" fmla="*/ 6780924 h 6780924"/>
              <a:gd name="connsiteX72" fmla="*/ 4746147 w 6858000"/>
              <a:gd name="connsiteY72" fmla="*/ 6780924 h 6780924"/>
              <a:gd name="connsiteX73" fmla="*/ 4712147 w 6858000"/>
              <a:gd name="connsiteY73" fmla="*/ 6730496 h 6780924"/>
              <a:gd name="connsiteX74" fmla="*/ 4698002 w 6858000"/>
              <a:gd name="connsiteY74" fmla="*/ 6660431 h 6780924"/>
              <a:gd name="connsiteX75" fmla="*/ 4698002 w 6858000"/>
              <a:gd name="connsiteY75" fmla="*/ 5925639 h 6780924"/>
              <a:gd name="connsiteX76" fmla="*/ 4686136 w 6858000"/>
              <a:gd name="connsiteY76" fmla="*/ 5928313 h 6780924"/>
              <a:gd name="connsiteX77" fmla="*/ 4686136 w 6858000"/>
              <a:gd name="connsiteY77" fmla="*/ 6026357 h 6780924"/>
              <a:gd name="connsiteX78" fmla="*/ 4505161 w 6858000"/>
              <a:gd name="connsiteY78" fmla="*/ 6207332 h 6780924"/>
              <a:gd name="connsiteX79" fmla="*/ 4324186 w 6858000"/>
              <a:gd name="connsiteY79" fmla="*/ 6026357 h 6780924"/>
              <a:gd name="connsiteX80" fmla="*/ 4324186 w 6858000"/>
              <a:gd name="connsiteY80" fmla="*/ 6003902 h 6780924"/>
              <a:gd name="connsiteX81" fmla="*/ 4308074 w 6858000"/>
              <a:gd name="connsiteY81" fmla="*/ 6005915 h 6780924"/>
              <a:gd name="connsiteX82" fmla="*/ 4308074 w 6858000"/>
              <a:gd name="connsiteY82" fmla="*/ 6780924 h 6780924"/>
              <a:gd name="connsiteX83" fmla="*/ 3948076 w 6858000"/>
              <a:gd name="connsiteY83" fmla="*/ 6780924 h 6780924"/>
              <a:gd name="connsiteX84" fmla="*/ 3948076 w 6858000"/>
              <a:gd name="connsiteY84" fmla="*/ 6542799 h 6780924"/>
              <a:gd name="connsiteX85" fmla="*/ 3944666 w 6858000"/>
              <a:gd name="connsiteY85" fmla="*/ 6542799 h 6780924"/>
              <a:gd name="connsiteX86" fmla="*/ 3944666 w 6858000"/>
              <a:gd name="connsiteY86" fmla="*/ 6555998 h 6780924"/>
              <a:gd name="connsiteX87" fmla="*/ 3764666 w 6858000"/>
              <a:gd name="connsiteY87" fmla="*/ 6735998 h 6780924"/>
              <a:gd name="connsiteX88" fmla="*/ 3584666 w 6858000"/>
              <a:gd name="connsiteY88" fmla="*/ 6555998 h 6780924"/>
              <a:gd name="connsiteX89" fmla="*/ 3584666 w 6858000"/>
              <a:gd name="connsiteY89" fmla="*/ 6542799 h 6780924"/>
              <a:gd name="connsiteX90" fmla="*/ 3581256 w 6858000"/>
              <a:gd name="connsiteY90" fmla="*/ 6542799 h 6780924"/>
              <a:gd name="connsiteX91" fmla="*/ 3581256 w 6858000"/>
              <a:gd name="connsiteY91" fmla="*/ 6779446 h 6780924"/>
              <a:gd name="connsiteX92" fmla="*/ 3581107 w 6858000"/>
              <a:gd name="connsiteY92" fmla="*/ 6780924 h 6780924"/>
              <a:gd name="connsiteX93" fmla="*/ 3221405 w 6858000"/>
              <a:gd name="connsiteY93" fmla="*/ 6780924 h 6780924"/>
              <a:gd name="connsiteX94" fmla="*/ 3221256 w 6858000"/>
              <a:gd name="connsiteY94" fmla="*/ 6779446 h 6780924"/>
              <a:gd name="connsiteX95" fmla="*/ 3221256 w 6858000"/>
              <a:gd name="connsiteY95" fmla="*/ 6753018 h 6780924"/>
              <a:gd name="connsiteX96" fmla="*/ 3217846 w 6858000"/>
              <a:gd name="connsiteY96" fmla="*/ 6753706 h 6780924"/>
              <a:gd name="connsiteX97" fmla="*/ 3217846 w 6858000"/>
              <a:gd name="connsiteY97" fmla="*/ 6780924 h 6780924"/>
              <a:gd name="connsiteX98" fmla="*/ 2857846 w 6858000"/>
              <a:gd name="connsiteY98" fmla="*/ 6780924 h 6780924"/>
              <a:gd name="connsiteX99" fmla="*/ 2857846 w 6858000"/>
              <a:gd name="connsiteY99" fmla="*/ 6753312 h 6780924"/>
              <a:gd name="connsiteX100" fmla="*/ 2854436 w 6858000"/>
              <a:gd name="connsiteY100" fmla="*/ 6754001 h 6780924"/>
              <a:gd name="connsiteX101" fmla="*/ 2854436 w 6858000"/>
              <a:gd name="connsiteY101" fmla="*/ 6780924 h 6780924"/>
              <a:gd name="connsiteX102" fmla="*/ 2494436 w 6858000"/>
              <a:gd name="connsiteY102" fmla="*/ 6780924 h 6780924"/>
              <a:gd name="connsiteX103" fmla="*/ 2494436 w 6858000"/>
              <a:gd name="connsiteY103" fmla="*/ 6130942 h 6780924"/>
              <a:gd name="connsiteX104" fmla="*/ 2490066 w 6858000"/>
              <a:gd name="connsiteY104" fmla="*/ 6130059 h 6780924"/>
              <a:gd name="connsiteX105" fmla="*/ 2487368 w 6858000"/>
              <a:gd name="connsiteY105" fmla="*/ 6156817 h 6780924"/>
              <a:gd name="connsiteX106" fmla="*/ 2311026 w 6858000"/>
              <a:gd name="connsiteY106" fmla="*/ 6300541 h 6780924"/>
              <a:gd name="connsiteX107" fmla="*/ 2134684 w 6858000"/>
              <a:gd name="connsiteY107" fmla="*/ 6156817 h 6780924"/>
              <a:gd name="connsiteX108" fmla="*/ 2131742 w 6858000"/>
              <a:gd name="connsiteY108" fmla="*/ 6127628 h 6780924"/>
              <a:gd name="connsiteX109" fmla="*/ 2127618 w 6858000"/>
              <a:gd name="connsiteY109" fmla="*/ 6128461 h 6780924"/>
              <a:gd name="connsiteX110" fmla="*/ 2127618 w 6858000"/>
              <a:gd name="connsiteY110" fmla="*/ 6467924 h 6780924"/>
              <a:gd name="connsiteX111" fmla="*/ 1947618 w 6858000"/>
              <a:gd name="connsiteY111" fmla="*/ 6647924 h 6780924"/>
              <a:gd name="connsiteX112" fmla="*/ 1767618 w 6858000"/>
              <a:gd name="connsiteY112" fmla="*/ 6467924 h 6780924"/>
              <a:gd name="connsiteX113" fmla="*/ 1767618 w 6858000"/>
              <a:gd name="connsiteY113" fmla="*/ 5796012 h 6780924"/>
              <a:gd name="connsiteX114" fmla="*/ 1761784 w 6858000"/>
              <a:gd name="connsiteY114" fmla="*/ 5797189 h 6780924"/>
              <a:gd name="connsiteX115" fmla="*/ 1760550 w 6858000"/>
              <a:gd name="connsiteY115" fmla="*/ 5809435 h 6780924"/>
              <a:gd name="connsiteX116" fmla="*/ 1584208 w 6858000"/>
              <a:gd name="connsiteY116" fmla="*/ 5953159 h 6780924"/>
              <a:gd name="connsiteX117" fmla="*/ 1418352 w 6858000"/>
              <a:gd name="connsiteY117" fmla="*/ 5843223 h 6780924"/>
              <a:gd name="connsiteX118" fmla="*/ 1409520 w 6858000"/>
              <a:gd name="connsiteY118" fmla="*/ 5814770 h 6780924"/>
              <a:gd name="connsiteX119" fmla="*/ 1409520 w 6858000"/>
              <a:gd name="connsiteY119" fmla="*/ 6254958 h 6780924"/>
              <a:gd name="connsiteX120" fmla="*/ 1228546 w 6858000"/>
              <a:gd name="connsiteY120" fmla="*/ 6435933 h 6780924"/>
              <a:gd name="connsiteX121" fmla="*/ 1051248 w 6858000"/>
              <a:gd name="connsiteY121" fmla="*/ 6291431 h 6780924"/>
              <a:gd name="connsiteX122" fmla="*/ 1047574 w 6858000"/>
              <a:gd name="connsiteY122" fmla="*/ 6254997 h 6780924"/>
              <a:gd name="connsiteX123" fmla="*/ 1047574 w 6858000"/>
              <a:gd name="connsiteY123" fmla="*/ 6580136 h 6780924"/>
              <a:gd name="connsiteX124" fmla="*/ 866600 w 6858000"/>
              <a:gd name="connsiteY124" fmla="*/ 6761111 h 6780924"/>
              <a:gd name="connsiteX125" fmla="*/ 685625 w 6858000"/>
              <a:gd name="connsiteY125" fmla="*/ 6580136 h 6780924"/>
              <a:gd name="connsiteX126" fmla="*/ 685625 w 6858000"/>
              <a:gd name="connsiteY126" fmla="*/ 6076064 h 6780924"/>
              <a:gd name="connsiteX127" fmla="*/ 683480 w 6858000"/>
              <a:gd name="connsiteY127" fmla="*/ 6097332 h 6780924"/>
              <a:gd name="connsiteX128" fmla="*/ 507138 w 6858000"/>
              <a:gd name="connsiteY128" fmla="*/ 6241056 h 6780924"/>
              <a:gd name="connsiteX129" fmla="*/ 379860 w 6858000"/>
              <a:gd name="connsiteY129" fmla="*/ 6188335 h 6780924"/>
              <a:gd name="connsiteX130" fmla="*/ 352266 w 6858000"/>
              <a:gd name="connsiteY130" fmla="*/ 6147408 h 6780924"/>
              <a:gd name="connsiteX131" fmla="*/ 352266 w 6858000"/>
              <a:gd name="connsiteY131" fmla="*/ 6050281 h 6780924"/>
              <a:gd name="connsiteX132" fmla="*/ 352264 w 6858000"/>
              <a:gd name="connsiteY132" fmla="*/ 6050271 h 6780924"/>
              <a:gd name="connsiteX133" fmla="*/ 352264 w 6858000"/>
              <a:gd name="connsiteY133" fmla="*/ 5788251 h 6780924"/>
              <a:gd name="connsiteX134" fmla="*/ 344945 w 6858000"/>
              <a:gd name="connsiteY134" fmla="*/ 5824500 h 6780924"/>
              <a:gd name="connsiteX135" fmla="*/ 179091 w 6858000"/>
              <a:gd name="connsiteY135" fmla="*/ 5934436 h 6780924"/>
              <a:gd name="connsiteX136" fmla="*/ 2748 w 6858000"/>
              <a:gd name="connsiteY136" fmla="*/ 5790712 h 6780924"/>
              <a:gd name="connsiteX137" fmla="*/ 0 w 6858000"/>
              <a:gd name="connsiteY137" fmla="*/ 5763453 h 6780924"/>
              <a:gd name="connsiteX138" fmla="*/ 0 w 6858000"/>
              <a:gd name="connsiteY138" fmla="*/ 3970142 h 6780924"/>
              <a:gd name="connsiteX139" fmla="*/ 2748 w 6858000"/>
              <a:gd name="connsiteY139" fmla="*/ 3942883 h 6780924"/>
              <a:gd name="connsiteX140" fmla="*/ 179091 w 6858000"/>
              <a:gd name="connsiteY140" fmla="*/ 3799159 h 6780924"/>
              <a:gd name="connsiteX141" fmla="*/ 344945 w 6858000"/>
              <a:gd name="connsiteY141" fmla="*/ 3909095 h 6780924"/>
              <a:gd name="connsiteX142" fmla="*/ 352264 w 6858000"/>
              <a:gd name="connsiteY142" fmla="*/ 3945346 h 6780924"/>
              <a:gd name="connsiteX143" fmla="*/ 352264 w 6858000"/>
              <a:gd name="connsiteY143" fmla="*/ 2869739 h 6780924"/>
              <a:gd name="connsiteX144" fmla="*/ 532264 w 6858000"/>
              <a:gd name="connsiteY144" fmla="*/ 2689739 h 6780924"/>
              <a:gd name="connsiteX145" fmla="*/ 698119 w 6858000"/>
              <a:gd name="connsiteY145" fmla="*/ 2799676 h 6780924"/>
              <a:gd name="connsiteX146" fmla="*/ 707850 w 6858000"/>
              <a:gd name="connsiteY146" fmla="*/ 2847874 h 6780924"/>
              <a:gd name="connsiteX147" fmla="*/ 707850 w 6858000"/>
              <a:gd name="connsiteY147" fmla="*/ 2426905 h 6780924"/>
              <a:gd name="connsiteX148" fmla="*/ 887850 w 6858000"/>
              <a:gd name="connsiteY148" fmla="*/ 2246904 h 6780924"/>
              <a:gd name="connsiteX149" fmla="*/ 1064193 w 6858000"/>
              <a:gd name="connsiteY149" fmla="*/ 2390628 h 6780924"/>
              <a:gd name="connsiteX150" fmla="*/ 1066801 w 6858000"/>
              <a:gd name="connsiteY150" fmla="*/ 2416498 h 6780924"/>
              <a:gd name="connsiteX151" fmla="*/ 1066801 w 6858000"/>
              <a:gd name="connsiteY151" fmla="*/ 1457325 h 6780924"/>
              <a:gd name="connsiteX152" fmla="*/ 1247776 w 6858000"/>
              <a:gd name="connsiteY152" fmla="*/ 1276350 h 6780924"/>
              <a:gd name="connsiteX153" fmla="*/ 1414529 w 6858000"/>
              <a:gd name="connsiteY153" fmla="*/ 1386880 h 6780924"/>
              <a:gd name="connsiteX154" fmla="*/ 1414713 w 6858000"/>
              <a:gd name="connsiteY154" fmla="*/ 1387474 h 6780924"/>
              <a:gd name="connsiteX155" fmla="*/ 1414808 w 6858000"/>
              <a:gd name="connsiteY155" fmla="*/ 1387615 h 6780924"/>
              <a:gd name="connsiteX156" fmla="*/ 1428953 w 6858000"/>
              <a:gd name="connsiteY156" fmla="*/ 1457678 h 6780924"/>
              <a:gd name="connsiteX157" fmla="*/ 1428953 w 6858000"/>
              <a:gd name="connsiteY157" fmla="*/ 1706061 h 6780924"/>
              <a:gd name="connsiteX158" fmla="*/ 1428751 w 6858000"/>
              <a:gd name="connsiteY158" fmla="*/ 1708065 h 6780924"/>
              <a:gd name="connsiteX159" fmla="*/ 1428751 w 6858000"/>
              <a:gd name="connsiteY159" fmla="*/ 2186419 h 6780924"/>
              <a:gd name="connsiteX160" fmla="*/ 1428953 w 6858000"/>
              <a:gd name="connsiteY160" fmla="*/ 2188423 h 6780924"/>
              <a:gd name="connsiteX161" fmla="*/ 1428953 w 6858000"/>
              <a:gd name="connsiteY161" fmla="*/ 2344473 h 6780924"/>
              <a:gd name="connsiteX162" fmla="*/ 1430056 w 6858000"/>
              <a:gd name="connsiteY162" fmla="*/ 2343631 h 6780924"/>
              <a:gd name="connsiteX163" fmla="*/ 1430056 w 6858000"/>
              <a:gd name="connsiteY163" fmla="*/ 1939123 h 6780924"/>
              <a:gd name="connsiteX164" fmla="*/ 1610056 w 6858000"/>
              <a:gd name="connsiteY164" fmla="*/ 1759123 h 6780924"/>
              <a:gd name="connsiteX165" fmla="*/ 1790056 w 6858000"/>
              <a:gd name="connsiteY165" fmla="*/ 1939123 h 6780924"/>
              <a:gd name="connsiteX166" fmla="*/ 1790056 w 6858000"/>
              <a:gd name="connsiteY166" fmla="*/ 2094491 h 6780924"/>
              <a:gd name="connsiteX167" fmla="*/ 1791159 w 6858000"/>
              <a:gd name="connsiteY167" fmla="*/ 2093833 h 6780924"/>
              <a:gd name="connsiteX168" fmla="*/ 1791159 w 6858000"/>
              <a:gd name="connsiteY168" fmla="*/ 452552 h 6780924"/>
              <a:gd name="connsiteX169" fmla="*/ 1971159 w 6858000"/>
              <a:gd name="connsiteY169" fmla="*/ 272552 h 6780924"/>
              <a:gd name="connsiteX170" fmla="*/ 2151159 w 6858000"/>
              <a:gd name="connsiteY170" fmla="*/ 452552 h 6780924"/>
              <a:gd name="connsiteX171" fmla="*/ 2151159 w 6858000"/>
              <a:gd name="connsiteY171" fmla="*/ 1123074 h 6780924"/>
              <a:gd name="connsiteX172" fmla="*/ 2152262 w 6858000"/>
              <a:gd name="connsiteY172" fmla="*/ 1123074 h 6780924"/>
              <a:gd name="connsiteX173" fmla="*/ 2152262 w 6858000"/>
              <a:gd name="connsiteY173" fmla="*/ 1051851 h 6780924"/>
              <a:gd name="connsiteX174" fmla="*/ 2332262 w 6858000"/>
              <a:gd name="connsiteY174" fmla="*/ 871849 h 6780924"/>
              <a:gd name="connsiteX175" fmla="*/ 2512262 w 6858000"/>
              <a:gd name="connsiteY175" fmla="*/ 1051851 h 6780924"/>
              <a:gd name="connsiteX176" fmla="*/ 2512262 w 6858000"/>
              <a:gd name="connsiteY176" fmla="*/ 1786643 h 6780924"/>
              <a:gd name="connsiteX177" fmla="*/ 2524128 w 6858000"/>
              <a:gd name="connsiteY177" fmla="*/ 1783969 h 6780924"/>
              <a:gd name="connsiteX178" fmla="*/ 2524128 w 6858000"/>
              <a:gd name="connsiteY178" fmla="*/ 1685924 h 6780924"/>
              <a:gd name="connsiteX179" fmla="*/ 2705103 w 6858000"/>
              <a:gd name="connsiteY179" fmla="*/ 1504950 h 6780924"/>
              <a:gd name="connsiteX180" fmla="*/ 2886078 w 6858000"/>
              <a:gd name="connsiteY180" fmla="*/ 1685924 h 6780924"/>
              <a:gd name="connsiteX181" fmla="*/ 2886078 w 6858000"/>
              <a:gd name="connsiteY181" fmla="*/ 1708380 h 6780924"/>
              <a:gd name="connsiteX182" fmla="*/ 2902190 w 6858000"/>
              <a:gd name="connsiteY182" fmla="*/ 1706366 h 6780924"/>
              <a:gd name="connsiteX183" fmla="*/ 2902190 w 6858000"/>
              <a:gd name="connsiteY183" fmla="*/ 788060 h 6780924"/>
              <a:gd name="connsiteX184" fmla="*/ 3082188 w 6858000"/>
              <a:gd name="connsiteY184" fmla="*/ 608060 h 6780924"/>
              <a:gd name="connsiteX185" fmla="*/ 3262188 w 6858000"/>
              <a:gd name="connsiteY185" fmla="*/ 788060 h 6780924"/>
              <a:gd name="connsiteX186" fmla="*/ 3262188 w 6858000"/>
              <a:gd name="connsiteY186" fmla="*/ 1123074 h 6780924"/>
              <a:gd name="connsiteX187" fmla="*/ 3272303 w 6858000"/>
              <a:gd name="connsiteY187" fmla="*/ 1123074 h 6780924"/>
              <a:gd name="connsiteX188" fmla="*/ 3279744 w 6858000"/>
              <a:gd name="connsiteY188" fmla="*/ 1086219 h 6780924"/>
              <a:gd name="connsiteX189" fmla="*/ 3445598 w 6858000"/>
              <a:gd name="connsiteY189" fmla="*/ 976284 h 6780924"/>
              <a:gd name="connsiteX190" fmla="*/ 3611453 w 6858000"/>
              <a:gd name="connsiteY190" fmla="*/ 1086219 h 6780924"/>
              <a:gd name="connsiteX191" fmla="*/ 3618893 w 6858000"/>
              <a:gd name="connsiteY191" fmla="*/ 1123074 h 6780924"/>
              <a:gd name="connsiteX192" fmla="*/ 3629008 w 6858000"/>
              <a:gd name="connsiteY192" fmla="*/ 1123074 h 6780924"/>
              <a:gd name="connsiteX193" fmla="*/ 3629008 w 6858000"/>
              <a:gd name="connsiteY193" fmla="*/ 932835 h 6780924"/>
              <a:gd name="connsiteX194" fmla="*/ 3809008 w 6858000"/>
              <a:gd name="connsiteY194" fmla="*/ 752835 h 6780924"/>
              <a:gd name="connsiteX195" fmla="*/ 3989008 w 6858000"/>
              <a:gd name="connsiteY195" fmla="*/ 932835 h 6780924"/>
              <a:gd name="connsiteX196" fmla="*/ 3989008 w 6858000"/>
              <a:gd name="connsiteY196" fmla="*/ 959263 h 6780924"/>
              <a:gd name="connsiteX197" fmla="*/ 3992418 w 6858000"/>
              <a:gd name="connsiteY197" fmla="*/ 958575 h 6780924"/>
              <a:gd name="connsiteX198" fmla="*/ 3992418 w 6858000"/>
              <a:gd name="connsiteY198" fmla="*/ 229104 h 6780924"/>
              <a:gd name="connsiteX199" fmla="*/ 4172418 w 6858000"/>
              <a:gd name="connsiteY199" fmla="*/ 49104 h 6780924"/>
              <a:gd name="connsiteX200" fmla="*/ 3082188 w 6858000"/>
              <a:gd name="connsiteY200" fmla="*/ 0 h 6780924"/>
              <a:gd name="connsiteX201" fmla="*/ 3262188 w 6858000"/>
              <a:gd name="connsiteY201" fmla="*/ 180000 h 6780924"/>
              <a:gd name="connsiteX202" fmla="*/ 3262188 w 6858000"/>
              <a:gd name="connsiteY202" fmla="*/ 332390 h 6780924"/>
              <a:gd name="connsiteX203" fmla="*/ 3082188 w 6858000"/>
              <a:gd name="connsiteY203" fmla="*/ 512390 h 6780924"/>
              <a:gd name="connsiteX204" fmla="*/ 2902190 w 6858000"/>
              <a:gd name="connsiteY204" fmla="*/ 332390 h 6780924"/>
              <a:gd name="connsiteX205" fmla="*/ 2902190 w 6858000"/>
              <a:gd name="connsiteY205" fmla="*/ 180000 h 6780924"/>
              <a:gd name="connsiteX206" fmla="*/ 3082188 w 6858000"/>
              <a:gd name="connsiteY206" fmla="*/ 0 h 678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6858000" h="6780924">
                <a:moveTo>
                  <a:pt x="4899238" y="480718"/>
                </a:moveTo>
                <a:cubicBezTo>
                  <a:pt x="4998650" y="480718"/>
                  <a:pt x="5079238" y="561307"/>
                  <a:pt x="5079238" y="660719"/>
                </a:cubicBezTo>
                <a:lnTo>
                  <a:pt x="5079238" y="813109"/>
                </a:lnTo>
                <a:cubicBezTo>
                  <a:pt x="5079238" y="912519"/>
                  <a:pt x="4998650" y="993109"/>
                  <a:pt x="4899238" y="993109"/>
                </a:cubicBezTo>
                <a:cubicBezTo>
                  <a:pt x="4799828" y="993109"/>
                  <a:pt x="4719238" y="912519"/>
                  <a:pt x="4719238" y="813109"/>
                </a:cubicBezTo>
                <a:lnTo>
                  <a:pt x="4719238" y="660719"/>
                </a:lnTo>
                <a:cubicBezTo>
                  <a:pt x="4719238" y="561307"/>
                  <a:pt x="4799828" y="480718"/>
                  <a:pt x="4899238" y="480718"/>
                </a:cubicBezTo>
                <a:close/>
                <a:moveTo>
                  <a:pt x="4172418" y="49104"/>
                </a:moveTo>
                <a:cubicBezTo>
                  <a:pt x="4271828" y="49104"/>
                  <a:pt x="4352418" y="129694"/>
                  <a:pt x="4352418" y="229104"/>
                </a:cubicBezTo>
                <a:lnTo>
                  <a:pt x="4352418" y="958969"/>
                </a:lnTo>
                <a:lnTo>
                  <a:pt x="4355828" y="958280"/>
                </a:lnTo>
                <a:lnTo>
                  <a:pt x="4355828" y="910422"/>
                </a:lnTo>
                <a:cubicBezTo>
                  <a:pt x="4355828" y="811012"/>
                  <a:pt x="4436416" y="730422"/>
                  <a:pt x="4535826" y="730422"/>
                </a:cubicBezTo>
                <a:cubicBezTo>
                  <a:pt x="4635238" y="730422"/>
                  <a:pt x="4715828" y="811012"/>
                  <a:pt x="4715828" y="910422"/>
                </a:cubicBezTo>
                <a:lnTo>
                  <a:pt x="4715828" y="1581340"/>
                </a:lnTo>
                <a:lnTo>
                  <a:pt x="4720198" y="1582222"/>
                </a:lnTo>
                <a:lnTo>
                  <a:pt x="4722896" y="1555465"/>
                </a:lnTo>
                <a:cubicBezTo>
                  <a:pt x="4739680" y="1473443"/>
                  <a:pt x="4812252" y="1411741"/>
                  <a:pt x="4899238" y="1411741"/>
                </a:cubicBezTo>
                <a:cubicBezTo>
                  <a:pt x="4986222" y="1411741"/>
                  <a:pt x="5058796" y="1473443"/>
                  <a:pt x="5075580" y="1555465"/>
                </a:cubicBezTo>
                <a:lnTo>
                  <a:pt x="5078522" y="1584654"/>
                </a:lnTo>
                <a:lnTo>
                  <a:pt x="5082646" y="1583821"/>
                </a:lnTo>
                <a:lnTo>
                  <a:pt x="5082646" y="1244357"/>
                </a:lnTo>
                <a:cubicBezTo>
                  <a:pt x="5082646" y="1144948"/>
                  <a:pt x="5163236" y="1064357"/>
                  <a:pt x="5262646" y="1064357"/>
                </a:cubicBezTo>
                <a:cubicBezTo>
                  <a:pt x="5362058" y="1064357"/>
                  <a:pt x="5442646" y="1144948"/>
                  <a:pt x="5442646" y="1244357"/>
                </a:cubicBezTo>
                <a:lnTo>
                  <a:pt x="5442646" y="1916269"/>
                </a:lnTo>
                <a:lnTo>
                  <a:pt x="5448480" y="1915093"/>
                </a:lnTo>
                <a:lnTo>
                  <a:pt x="5449714" y="1902847"/>
                </a:lnTo>
                <a:cubicBezTo>
                  <a:pt x="5466498" y="1820824"/>
                  <a:pt x="5539072" y="1759123"/>
                  <a:pt x="5626056" y="1759123"/>
                </a:cubicBezTo>
                <a:cubicBezTo>
                  <a:pt x="5700616" y="1759123"/>
                  <a:pt x="5764586" y="1804454"/>
                  <a:pt x="5791912" y="1869059"/>
                </a:cubicBezTo>
                <a:lnTo>
                  <a:pt x="5800744" y="1897511"/>
                </a:lnTo>
                <a:lnTo>
                  <a:pt x="5800744" y="1457324"/>
                </a:lnTo>
                <a:cubicBezTo>
                  <a:pt x="5800744" y="1357374"/>
                  <a:pt x="5881768" y="1276349"/>
                  <a:pt x="5981718" y="1276349"/>
                </a:cubicBezTo>
                <a:cubicBezTo>
                  <a:pt x="6069174" y="1276349"/>
                  <a:pt x="6142142" y="1338383"/>
                  <a:pt x="6159016" y="1420851"/>
                </a:cubicBezTo>
                <a:lnTo>
                  <a:pt x="6162690" y="1457285"/>
                </a:lnTo>
                <a:lnTo>
                  <a:pt x="6162690" y="1132146"/>
                </a:lnTo>
                <a:cubicBezTo>
                  <a:pt x="6162690" y="1032196"/>
                  <a:pt x="6243714" y="951170"/>
                  <a:pt x="6343664" y="951170"/>
                </a:cubicBezTo>
                <a:cubicBezTo>
                  <a:pt x="6443614" y="951170"/>
                  <a:pt x="6524640" y="1032196"/>
                  <a:pt x="6524640" y="1132146"/>
                </a:cubicBezTo>
                <a:lnTo>
                  <a:pt x="6524640" y="1636217"/>
                </a:lnTo>
                <a:lnTo>
                  <a:pt x="6526784" y="1614950"/>
                </a:lnTo>
                <a:cubicBezTo>
                  <a:pt x="6543568" y="1532926"/>
                  <a:pt x="6616142" y="1471226"/>
                  <a:pt x="6703126" y="1471226"/>
                </a:cubicBezTo>
                <a:cubicBezTo>
                  <a:pt x="6752830" y="1471226"/>
                  <a:pt x="6797830" y="1491374"/>
                  <a:pt x="6830404" y="1523946"/>
                </a:cubicBezTo>
                <a:lnTo>
                  <a:pt x="6857998" y="1564874"/>
                </a:lnTo>
                <a:lnTo>
                  <a:pt x="6857998" y="4674715"/>
                </a:lnTo>
                <a:lnTo>
                  <a:pt x="6858000" y="4674715"/>
                </a:lnTo>
                <a:lnTo>
                  <a:pt x="6858000" y="4842542"/>
                </a:lnTo>
                <a:cubicBezTo>
                  <a:pt x="6858000" y="4941953"/>
                  <a:pt x="6777411" y="5022542"/>
                  <a:pt x="6678000" y="5022542"/>
                </a:cubicBezTo>
                <a:cubicBezTo>
                  <a:pt x="6603442" y="5022542"/>
                  <a:pt x="6539471" y="4977210"/>
                  <a:pt x="6512145" y="4912606"/>
                </a:cubicBezTo>
                <a:lnTo>
                  <a:pt x="6502414" y="4864407"/>
                </a:lnTo>
                <a:lnTo>
                  <a:pt x="6502414" y="5285377"/>
                </a:lnTo>
                <a:cubicBezTo>
                  <a:pt x="6502414" y="5384788"/>
                  <a:pt x="6421825" y="5465377"/>
                  <a:pt x="6322414" y="5465377"/>
                </a:cubicBezTo>
                <a:cubicBezTo>
                  <a:pt x="6235430" y="5465377"/>
                  <a:pt x="6162855" y="5403676"/>
                  <a:pt x="6146071" y="5321653"/>
                </a:cubicBezTo>
                <a:lnTo>
                  <a:pt x="6143463" y="5295783"/>
                </a:lnTo>
                <a:lnTo>
                  <a:pt x="6143463" y="6254957"/>
                </a:lnTo>
                <a:cubicBezTo>
                  <a:pt x="6143463" y="6354907"/>
                  <a:pt x="6062438" y="6435932"/>
                  <a:pt x="5962488" y="6435932"/>
                </a:cubicBezTo>
                <a:cubicBezTo>
                  <a:pt x="5887526" y="6435932"/>
                  <a:pt x="5823208" y="6390355"/>
                  <a:pt x="5795735" y="6325401"/>
                </a:cubicBezTo>
                <a:lnTo>
                  <a:pt x="5795551" y="6324808"/>
                </a:lnTo>
                <a:lnTo>
                  <a:pt x="5795456" y="6324667"/>
                </a:lnTo>
                <a:cubicBezTo>
                  <a:pt x="5786348" y="6303133"/>
                  <a:pt x="5781311" y="6279456"/>
                  <a:pt x="5781311" y="6254603"/>
                </a:cubicBezTo>
                <a:lnTo>
                  <a:pt x="5781311" y="6006221"/>
                </a:lnTo>
                <a:lnTo>
                  <a:pt x="5781513" y="6004217"/>
                </a:lnTo>
                <a:lnTo>
                  <a:pt x="5781513" y="5761749"/>
                </a:lnTo>
                <a:lnTo>
                  <a:pt x="5780208" y="5761749"/>
                </a:lnTo>
                <a:lnTo>
                  <a:pt x="5780208" y="5773159"/>
                </a:lnTo>
                <a:cubicBezTo>
                  <a:pt x="5780208" y="5872570"/>
                  <a:pt x="5699619" y="5953159"/>
                  <a:pt x="5600208" y="5953159"/>
                </a:cubicBezTo>
                <a:cubicBezTo>
                  <a:pt x="5500797" y="5953159"/>
                  <a:pt x="5420208" y="5872570"/>
                  <a:pt x="5420208" y="5773159"/>
                </a:cubicBezTo>
                <a:lnTo>
                  <a:pt x="5420208" y="5761749"/>
                </a:lnTo>
                <a:lnTo>
                  <a:pt x="5419105" y="5761749"/>
                </a:lnTo>
                <a:lnTo>
                  <a:pt x="5419105" y="6780924"/>
                </a:lnTo>
                <a:lnTo>
                  <a:pt x="5229225" y="6780924"/>
                </a:lnTo>
                <a:lnTo>
                  <a:pt x="5059105" y="6780924"/>
                </a:lnTo>
                <a:lnTo>
                  <a:pt x="5009857" y="6780924"/>
                </a:lnTo>
                <a:lnTo>
                  <a:pt x="4857750" y="6780924"/>
                </a:lnTo>
                <a:lnTo>
                  <a:pt x="4746147" y="6780924"/>
                </a:lnTo>
                <a:lnTo>
                  <a:pt x="4712147" y="6730496"/>
                </a:lnTo>
                <a:cubicBezTo>
                  <a:pt x="4703039" y="6708961"/>
                  <a:pt x="4698002" y="6685284"/>
                  <a:pt x="4698002" y="6660431"/>
                </a:cubicBezTo>
                <a:lnTo>
                  <a:pt x="4698002" y="5925639"/>
                </a:lnTo>
                <a:lnTo>
                  <a:pt x="4686136" y="5928313"/>
                </a:lnTo>
                <a:lnTo>
                  <a:pt x="4686136" y="6026357"/>
                </a:lnTo>
                <a:cubicBezTo>
                  <a:pt x="4686136" y="6126307"/>
                  <a:pt x="4605111" y="6207332"/>
                  <a:pt x="4505161" y="6207332"/>
                </a:cubicBezTo>
                <a:cubicBezTo>
                  <a:pt x="4405211" y="6207332"/>
                  <a:pt x="4324186" y="6126307"/>
                  <a:pt x="4324186" y="6026357"/>
                </a:cubicBezTo>
                <a:lnTo>
                  <a:pt x="4324186" y="6003902"/>
                </a:lnTo>
                <a:lnTo>
                  <a:pt x="4308074" y="6005915"/>
                </a:lnTo>
                <a:lnTo>
                  <a:pt x="4308074" y="6780924"/>
                </a:lnTo>
                <a:lnTo>
                  <a:pt x="3948076" y="6780924"/>
                </a:lnTo>
                <a:lnTo>
                  <a:pt x="3948076" y="6542799"/>
                </a:lnTo>
                <a:lnTo>
                  <a:pt x="3944666" y="6542799"/>
                </a:lnTo>
                <a:lnTo>
                  <a:pt x="3944666" y="6555998"/>
                </a:lnTo>
                <a:cubicBezTo>
                  <a:pt x="3944666" y="6655409"/>
                  <a:pt x="3864076" y="6735998"/>
                  <a:pt x="3764666" y="6735998"/>
                </a:cubicBezTo>
                <a:cubicBezTo>
                  <a:pt x="3665254" y="6735998"/>
                  <a:pt x="3584666" y="6655409"/>
                  <a:pt x="3584666" y="6555998"/>
                </a:cubicBezTo>
                <a:lnTo>
                  <a:pt x="3584666" y="6542799"/>
                </a:lnTo>
                <a:lnTo>
                  <a:pt x="3581256" y="6542799"/>
                </a:lnTo>
                <a:lnTo>
                  <a:pt x="3581256" y="6779446"/>
                </a:lnTo>
                <a:lnTo>
                  <a:pt x="3581107" y="6780924"/>
                </a:lnTo>
                <a:lnTo>
                  <a:pt x="3221405" y="6780924"/>
                </a:lnTo>
                <a:lnTo>
                  <a:pt x="3221256" y="6779446"/>
                </a:lnTo>
                <a:lnTo>
                  <a:pt x="3221256" y="6753018"/>
                </a:lnTo>
                <a:lnTo>
                  <a:pt x="3217846" y="6753706"/>
                </a:lnTo>
                <a:lnTo>
                  <a:pt x="3217846" y="6780924"/>
                </a:lnTo>
                <a:lnTo>
                  <a:pt x="2857846" y="6780924"/>
                </a:lnTo>
                <a:lnTo>
                  <a:pt x="2857846" y="6753312"/>
                </a:lnTo>
                <a:lnTo>
                  <a:pt x="2854436" y="6754001"/>
                </a:lnTo>
                <a:lnTo>
                  <a:pt x="2854436" y="6780924"/>
                </a:lnTo>
                <a:lnTo>
                  <a:pt x="2494436" y="6780924"/>
                </a:lnTo>
                <a:lnTo>
                  <a:pt x="2494436" y="6130942"/>
                </a:lnTo>
                <a:lnTo>
                  <a:pt x="2490066" y="6130059"/>
                </a:lnTo>
                <a:lnTo>
                  <a:pt x="2487368" y="6156817"/>
                </a:lnTo>
                <a:cubicBezTo>
                  <a:pt x="2470584" y="6238839"/>
                  <a:pt x="2398012" y="6300541"/>
                  <a:pt x="2311026" y="6300541"/>
                </a:cubicBezTo>
                <a:cubicBezTo>
                  <a:pt x="2224043" y="6300541"/>
                  <a:pt x="2151468" y="6238839"/>
                  <a:pt x="2134684" y="6156817"/>
                </a:cubicBezTo>
                <a:lnTo>
                  <a:pt x="2131742" y="6127628"/>
                </a:lnTo>
                <a:lnTo>
                  <a:pt x="2127618" y="6128461"/>
                </a:lnTo>
                <a:lnTo>
                  <a:pt x="2127618" y="6467924"/>
                </a:lnTo>
                <a:cubicBezTo>
                  <a:pt x="2127618" y="6567334"/>
                  <a:pt x="2047028" y="6647924"/>
                  <a:pt x="1947618" y="6647924"/>
                </a:cubicBezTo>
                <a:cubicBezTo>
                  <a:pt x="1848206" y="6647924"/>
                  <a:pt x="1767618" y="6567334"/>
                  <a:pt x="1767618" y="6467924"/>
                </a:cubicBezTo>
                <a:lnTo>
                  <a:pt x="1767618" y="5796012"/>
                </a:lnTo>
                <a:lnTo>
                  <a:pt x="1761784" y="5797189"/>
                </a:lnTo>
                <a:lnTo>
                  <a:pt x="1760550" y="5809435"/>
                </a:lnTo>
                <a:cubicBezTo>
                  <a:pt x="1743766" y="5891458"/>
                  <a:pt x="1671192" y="5953159"/>
                  <a:pt x="1584208" y="5953159"/>
                </a:cubicBezTo>
                <a:cubicBezTo>
                  <a:pt x="1509649" y="5953159"/>
                  <a:pt x="1445678" y="5907827"/>
                  <a:pt x="1418352" y="5843223"/>
                </a:cubicBezTo>
                <a:lnTo>
                  <a:pt x="1409520" y="5814770"/>
                </a:lnTo>
                <a:lnTo>
                  <a:pt x="1409520" y="6254958"/>
                </a:lnTo>
                <a:cubicBezTo>
                  <a:pt x="1409520" y="6354908"/>
                  <a:pt x="1328496" y="6435933"/>
                  <a:pt x="1228546" y="6435933"/>
                </a:cubicBezTo>
                <a:cubicBezTo>
                  <a:pt x="1141090" y="6435933"/>
                  <a:pt x="1068122" y="6373898"/>
                  <a:pt x="1051248" y="6291431"/>
                </a:cubicBezTo>
                <a:lnTo>
                  <a:pt x="1047574" y="6254997"/>
                </a:lnTo>
                <a:lnTo>
                  <a:pt x="1047574" y="6580136"/>
                </a:lnTo>
                <a:cubicBezTo>
                  <a:pt x="1047574" y="6680086"/>
                  <a:pt x="966550" y="6761111"/>
                  <a:pt x="866600" y="6761111"/>
                </a:cubicBezTo>
                <a:cubicBezTo>
                  <a:pt x="766650" y="6761111"/>
                  <a:pt x="685625" y="6680086"/>
                  <a:pt x="685625" y="6580136"/>
                </a:cubicBezTo>
                <a:lnTo>
                  <a:pt x="685625" y="6076064"/>
                </a:lnTo>
                <a:lnTo>
                  <a:pt x="683480" y="6097332"/>
                </a:lnTo>
                <a:cubicBezTo>
                  <a:pt x="666696" y="6179355"/>
                  <a:pt x="594123" y="6241056"/>
                  <a:pt x="507138" y="6241056"/>
                </a:cubicBezTo>
                <a:cubicBezTo>
                  <a:pt x="457434" y="6241056"/>
                  <a:pt x="412434" y="6220908"/>
                  <a:pt x="379860" y="6188335"/>
                </a:cubicBezTo>
                <a:lnTo>
                  <a:pt x="352266" y="6147408"/>
                </a:lnTo>
                <a:lnTo>
                  <a:pt x="352266" y="6050281"/>
                </a:lnTo>
                <a:lnTo>
                  <a:pt x="352264" y="6050271"/>
                </a:lnTo>
                <a:lnTo>
                  <a:pt x="352264" y="5788251"/>
                </a:lnTo>
                <a:lnTo>
                  <a:pt x="344945" y="5824500"/>
                </a:lnTo>
                <a:cubicBezTo>
                  <a:pt x="317620" y="5889105"/>
                  <a:pt x="253649" y="5934436"/>
                  <a:pt x="179091" y="5934436"/>
                </a:cubicBezTo>
                <a:cubicBezTo>
                  <a:pt x="92106" y="5934436"/>
                  <a:pt x="19532" y="5872735"/>
                  <a:pt x="2748" y="5790712"/>
                </a:cubicBezTo>
                <a:lnTo>
                  <a:pt x="0" y="5763453"/>
                </a:lnTo>
                <a:lnTo>
                  <a:pt x="0" y="3970142"/>
                </a:lnTo>
                <a:lnTo>
                  <a:pt x="2748" y="3942883"/>
                </a:lnTo>
                <a:cubicBezTo>
                  <a:pt x="19532" y="3860860"/>
                  <a:pt x="92106" y="3799159"/>
                  <a:pt x="179091" y="3799159"/>
                </a:cubicBezTo>
                <a:cubicBezTo>
                  <a:pt x="253649" y="3799159"/>
                  <a:pt x="317620" y="3844491"/>
                  <a:pt x="344945" y="3909095"/>
                </a:cubicBezTo>
                <a:lnTo>
                  <a:pt x="352264" y="3945346"/>
                </a:lnTo>
                <a:lnTo>
                  <a:pt x="352264" y="2869739"/>
                </a:lnTo>
                <a:cubicBezTo>
                  <a:pt x="352264" y="2770328"/>
                  <a:pt x="432853" y="2689739"/>
                  <a:pt x="532264" y="2689739"/>
                </a:cubicBezTo>
                <a:cubicBezTo>
                  <a:pt x="606822" y="2689739"/>
                  <a:pt x="670793" y="2735072"/>
                  <a:pt x="698119" y="2799676"/>
                </a:cubicBezTo>
                <a:lnTo>
                  <a:pt x="707850" y="2847874"/>
                </a:lnTo>
                <a:lnTo>
                  <a:pt x="707850" y="2426905"/>
                </a:lnTo>
                <a:cubicBezTo>
                  <a:pt x="707850" y="2327493"/>
                  <a:pt x="788439" y="2246904"/>
                  <a:pt x="887850" y="2246904"/>
                </a:cubicBezTo>
                <a:cubicBezTo>
                  <a:pt x="974834" y="2246904"/>
                  <a:pt x="1047409" y="2308606"/>
                  <a:pt x="1064193" y="2390628"/>
                </a:cubicBezTo>
                <a:lnTo>
                  <a:pt x="1066801" y="2416498"/>
                </a:lnTo>
                <a:lnTo>
                  <a:pt x="1066801" y="1457325"/>
                </a:lnTo>
                <a:cubicBezTo>
                  <a:pt x="1066801" y="1357374"/>
                  <a:pt x="1147826" y="1276350"/>
                  <a:pt x="1247776" y="1276350"/>
                </a:cubicBezTo>
                <a:cubicBezTo>
                  <a:pt x="1322738" y="1276350"/>
                  <a:pt x="1387056" y="1321927"/>
                  <a:pt x="1414529" y="1386880"/>
                </a:cubicBezTo>
                <a:lnTo>
                  <a:pt x="1414713" y="1387474"/>
                </a:lnTo>
                <a:lnTo>
                  <a:pt x="1414808" y="1387615"/>
                </a:lnTo>
                <a:cubicBezTo>
                  <a:pt x="1423916" y="1409148"/>
                  <a:pt x="1428953" y="1432825"/>
                  <a:pt x="1428953" y="1457678"/>
                </a:cubicBezTo>
                <a:lnTo>
                  <a:pt x="1428953" y="1706061"/>
                </a:lnTo>
                <a:lnTo>
                  <a:pt x="1428751" y="1708065"/>
                </a:lnTo>
                <a:lnTo>
                  <a:pt x="1428751" y="2186419"/>
                </a:lnTo>
                <a:lnTo>
                  <a:pt x="1428953" y="2188423"/>
                </a:lnTo>
                <a:lnTo>
                  <a:pt x="1428953" y="2344473"/>
                </a:lnTo>
                <a:lnTo>
                  <a:pt x="1430056" y="2343631"/>
                </a:lnTo>
                <a:lnTo>
                  <a:pt x="1430056" y="1939123"/>
                </a:lnTo>
                <a:cubicBezTo>
                  <a:pt x="1430056" y="1839712"/>
                  <a:pt x="1510645" y="1759123"/>
                  <a:pt x="1610056" y="1759123"/>
                </a:cubicBezTo>
                <a:cubicBezTo>
                  <a:pt x="1709467" y="1759123"/>
                  <a:pt x="1790056" y="1839712"/>
                  <a:pt x="1790056" y="1939123"/>
                </a:cubicBezTo>
                <a:lnTo>
                  <a:pt x="1790056" y="2094491"/>
                </a:lnTo>
                <a:lnTo>
                  <a:pt x="1791159" y="2093833"/>
                </a:lnTo>
                <a:lnTo>
                  <a:pt x="1791159" y="452552"/>
                </a:lnTo>
                <a:cubicBezTo>
                  <a:pt x="1791159" y="353142"/>
                  <a:pt x="1871748" y="272552"/>
                  <a:pt x="1971159" y="272552"/>
                </a:cubicBezTo>
                <a:cubicBezTo>
                  <a:pt x="2070570" y="272552"/>
                  <a:pt x="2151159" y="353142"/>
                  <a:pt x="2151159" y="452552"/>
                </a:cubicBezTo>
                <a:lnTo>
                  <a:pt x="2151159" y="1123074"/>
                </a:lnTo>
                <a:lnTo>
                  <a:pt x="2152262" y="1123074"/>
                </a:lnTo>
                <a:lnTo>
                  <a:pt x="2152262" y="1051851"/>
                </a:lnTo>
                <a:cubicBezTo>
                  <a:pt x="2152262" y="952438"/>
                  <a:pt x="2232851" y="871849"/>
                  <a:pt x="2332262" y="871849"/>
                </a:cubicBezTo>
                <a:cubicBezTo>
                  <a:pt x="2431673" y="871849"/>
                  <a:pt x="2512262" y="952438"/>
                  <a:pt x="2512262" y="1051851"/>
                </a:cubicBezTo>
                <a:lnTo>
                  <a:pt x="2512262" y="1786643"/>
                </a:lnTo>
                <a:lnTo>
                  <a:pt x="2524128" y="1783969"/>
                </a:lnTo>
                <a:lnTo>
                  <a:pt x="2524128" y="1685924"/>
                </a:lnTo>
                <a:cubicBezTo>
                  <a:pt x="2524128" y="1585975"/>
                  <a:pt x="2605153" y="1504950"/>
                  <a:pt x="2705103" y="1504950"/>
                </a:cubicBezTo>
                <a:cubicBezTo>
                  <a:pt x="2805053" y="1504950"/>
                  <a:pt x="2886078" y="1585975"/>
                  <a:pt x="2886078" y="1685924"/>
                </a:cubicBezTo>
                <a:lnTo>
                  <a:pt x="2886078" y="1708380"/>
                </a:lnTo>
                <a:lnTo>
                  <a:pt x="2902190" y="1706366"/>
                </a:lnTo>
                <a:lnTo>
                  <a:pt x="2902190" y="788060"/>
                </a:lnTo>
                <a:cubicBezTo>
                  <a:pt x="2902190" y="688649"/>
                  <a:pt x="2982779" y="608060"/>
                  <a:pt x="3082188" y="608060"/>
                </a:cubicBezTo>
                <a:cubicBezTo>
                  <a:pt x="3181600" y="608060"/>
                  <a:pt x="3262188" y="688649"/>
                  <a:pt x="3262188" y="788060"/>
                </a:cubicBezTo>
                <a:lnTo>
                  <a:pt x="3262188" y="1123074"/>
                </a:lnTo>
                <a:lnTo>
                  <a:pt x="3272303" y="1123074"/>
                </a:lnTo>
                <a:lnTo>
                  <a:pt x="3279744" y="1086219"/>
                </a:lnTo>
                <a:cubicBezTo>
                  <a:pt x="3307069" y="1021615"/>
                  <a:pt x="3371041" y="976284"/>
                  <a:pt x="3445598" y="976284"/>
                </a:cubicBezTo>
                <a:cubicBezTo>
                  <a:pt x="3520157" y="976284"/>
                  <a:pt x="3584127" y="1021615"/>
                  <a:pt x="3611453" y="1086219"/>
                </a:cubicBezTo>
                <a:lnTo>
                  <a:pt x="3618893" y="1123074"/>
                </a:lnTo>
                <a:lnTo>
                  <a:pt x="3629008" y="1123074"/>
                </a:lnTo>
                <a:lnTo>
                  <a:pt x="3629008" y="932835"/>
                </a:lnTo>
                <a:cubicBezTo>
                  <a:pt x="3629008" y="833424"/>
                  <a:pt x="3709596" y="752835"/>
                  <a:pt x="3809008" y="752835"/>
                </a:cubicBezTo>
                <a:cubicBezTo>
                  <a:pt x="3908418" y="752835"/>
                  <a:pt x="3989008" y="833424"/>
                  <a:pt x="3989008" y="932835"/>
                </a:cubicBezTo>
                <a:lnTo>
                  <a:pt x="3989008" y="959263"/>
                </a:lnTo>
                <a:lnTo>
                  <a:pt x="3992418" y="958575"/>
                </a:lnTo>
                <a:lnTo>
                  <a:pt x="3992418" y="229104"/>
                </a:lnTo>
                <a:cubicBezTo>
                  <a:pt x="3992418" y="129694"/>
                  <a:pt x="4073006" y="49104"/>
                  <a:pt x="4172418" y="49104"/>
                </a:cubicBezTo>
                <a:close/>
                <a:moveTo>
                  <a:pt x="3082188" y="0"/>
                </a:moveTo>
                <a:cubicBezTo>
                  <a:pt x="3181600" y="0"/>
                  <a:pt x="3262188" y="80590"/>
                  <a:pt x="3262188" y="180000"/>
                </a:cubicBezTo>
                <a:lnTo>
                  <a:pt x="3262188" y="332390"/>
                </a:lnTo>
                <a:cubicBezTo>
                  <a:pt x="3262188" y="431802"/>
                  <a:pt x="3181600" y="512390"/>
                  <a:pt x="3082188" y="512390"/>
                </a:cubicBezTo>
                <a:cubicBezTo>
                  <a:pt x="2982779" y="512390"/>
                  <a:pt x="2902190" y="431802"/>
                  <a:pt x="2902190" y="332390"/>
                </a:cubicBezTo>
                <a:lnTo>
                  <a:pt x="2902190" y="180000"/>
                </a:lnTo>
                <a:cubicBezTo>
                  <a:pt x="2902190" y="80590"/>
                  <a:pt x="2982779" y="0"/>
                  <a:pt x="308218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47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solidFill>
          <a:srgbClr val="FFCE29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6597352"/>
            <a:ext cx="12192000" cy="288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3" descr="E:\002-KIMS BUSINESS\007-02-Fullslidesppt-Contents\20161219\08-busi\item-01.png"/>
          <p:cNvPicPr preferRelativeResize="0"/>
          <p:nvPr/>
        </p:nvPicPr>
        <p:blipFill rotWithShape="1">
          <a:blip r:embed="rId2">
            <a:alphaModFix/>
          </a:blip>
          <a:srcRect l="1" t="1" r="21285" b="11156"/>
          <a:stretch/>
        </p:blipFill>
        <p:spPr>
          <a:xfrm>
            <a:off x="10512492" y="5253433"/>
            <a:ext cx="1683577" cy="1604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667" y="105100"/>
            <a:ext cx="121632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0" y="898167"/>
            <a:ext cx="12220800" cy="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6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FFCE2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5135893" y="2526804"/>
            <a:ext cx="7056107" cy="182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6" descr="E:\002-KIMS BUSINESS\007-02-Fullslidesppt-Contents\20161219\08-busi\item-03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356" y="1539777"/>
            <a:ext cx="3118901" cy="3584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979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2">
                <a:lumMod val="90000"/>
                <a:lumOff val="10000"/>
              </a:schemeClr>
            </a:gs>
            <a:gs pos="50000">
              <a:schemeClr val="accent2">
                <a:lumMod val="40000"/>
                <a:lumOff val="60000"/>
              </a:schemeClr>
            </a:gs>
            <a:gs pos="25000">
              <a:srgbClr val="84CFD2">
                <a:lumMod val="60000"/>
                <a:lumOff val="40000"/>
              </a:srgbClr>
            </a:gs>
            <a:gs pos="7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90000"/>
                <a:lumOff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solidFill>
          <a:srgbClr val="FFCE29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6597352"/>
            <a:ext cx="12192000" cy="288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3" descr="E:\002-KIMS BUSINESS\007-02-Fullslidesppt-Contents\20161219\08-busi\item-01.png"/>
          <p:cNvPicPr preferRelativeResize="0"/>
          <p:nvPr/>
        </p:nvPicPr>
        <p:blipFill rotWithShape="1">
          <a:blip r:embed="rId2">
            <a:alphaModFix/>
          </a:blip>
          <a:srcRect l="1" t="1" r="21285" b="11156"/>
          <a:stretch/>
        </p:blipFill>
        <p:spPr>
          <a:xfrm>
            <a:off x="10512492" y="5253433"/>
            <a:ext cx="1683577" cy="1604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667" y="105100"/>
            <a:ext cx="121632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0" y="898167"/>
            <a:ext cx="12220800" cy="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" name="Freeform: Shape 2">
            <a:extLst>
              <a:ext uri="{FF2B5EF4-FFF2-40B4-BE49-F238E27FC236}">
                <a16:creationId xmlns:a16="http://schemas.microsoft.com/office/drawing/2014/main" xmlns="" id="{4C2DEEE4-72BE-484F-BBA4-067E98EB921D}"/>
              </a:ext>
            </a:extLst>
          </p:cNvPr>
          <p:cNvSpPr/>
          <p:nvPr userDrawn="1"/>
        </p:nvSpPr>
        <p:spPr>
          <a:xfrm flipH="1">
            <a:off x="0" y="6139445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840367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FFCE2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5135893" y="2526804"/>
            <a:ext cx="7056107" cy="182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6" descr="E:\002-KIMS BUSINESS\007-02-Fullslidesppt-Contents\20161219\08-busi\item-03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356" y="1539777"/>
            <a:ext cx="3118901" cy="3584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786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93EBF5BD-BDB4-4EDA-80D9-62417648E9A9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515D09CC-EA41-4CE9-B520-4B37AF49794B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26742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811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311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68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544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93EBF5BD-BDB4-4EDA-80D9-62417648E9A9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515D09CC-EA41-4CE9-B520-4B37AF49794B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189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52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368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39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3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46344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581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5460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851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6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61283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956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solidFill>
          <a:srgbClr val="FFCE29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667" y="105100"/>
            <a:ext cx="121632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0" y="898167"/>
            <a:ext cx="12220800" cy="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66961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93EBF5BD-BDB4-4EDA-80D9-62417648E9A9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515D09CC-EA41-4CE9-B520-4B37AF49794B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4051828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FFCE2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5078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40000">
              <a:schemeClr val="accent2"/>
            </a:gs>
            <a:gs pos="7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0500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7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901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974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438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2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2099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7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302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303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244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702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68699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124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36631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6860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8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gradFill>
          <a:gsLst>
            <a:gs pos="0">
              <a:schemeClr val="accent2">
                <a:lumMod val="90000"/>
                <a:lumOff val="10000"/>
              </a:schemeClr>
            </a:gs>
            <a:gs pos="50000">
              <a:schemeClr val="accent2">
                <a:lumMod val="40000"/>
                <a:lumOff val="60000"/>
              </a:schemeClr>
            </a:gs>
            <a:gs pos="25000">
              <a:srgbClr val="84CFD2">
                <a:lumMod val="60000"/>
                <a:lumOff val="40000"/>
              </a:srgbClr>
            </a:gs>
            <a:gs pos="7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90000"/>
                <a:lumOff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2908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286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solidFill>
          <a:srgbClr val="FFCE29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667" y="105100"/>
            <a:ext cx="121632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0" y="898167"/>
            <a:ext cx="12220800" cy="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" name="Freeform: Shape 2">
            <a:extLst>
              <a:ext uri="{FF2B5EF4-FFF2-40B4-BE49-F238E27FC236}">
                <a16:creationId xmlns:a16="http://schemas.microsoft.com/office/drawing/2014/main" xmlns="" id="{4C2DEEE4-72BE-484F-BBA4-067E98EB921D}"/>
              </a:ext>
            </a:extLst>
          </p:cNvPr>
          <p:cNvSpPr/>
          <p:nvPr userDrawn="1"/>
        </p:nvSpPr>
        <p:spPr>
          <a:xfrm flipH="1">
            <a:off x="0" y="6139445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48997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FFCE2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5292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93EBF5BD-BDB4-4EDA-80D9-62417648E9A9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515D09CC-EA41-4CE9-B520-4B37AF49794B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9115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52C882D6-F42B-420F-B28D-BA2BD09E51CA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EFC47860-F692-40B3-8E78-8914A5700FCB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8100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52C882D6-F42B-420F-B28D-BA2BD09E51CA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4" name="Google Shape;14;p3" descr="E:\002-KIMS BUSINESS\007-02-Fullslidesppt-Contents\20161219\08-busi\item-01.png">
            <a:extLst>
              <a:ext uri="{FF2B5EF4-FFF2-40B4-BE49-F238E27FC236}">
                <a16:creationId xmlns:a16="http://schemas.microsoft.com/office/drawing/2014/main" xmlns="" id="{CE5F4519-87D1-45F6-BDF7-789F772FC2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" t="1" r="21285" b="11156"/>
          <a:stretch/>
        </p:blipFill>
        <p:spPr>
          <a:xfrm>
            <a:off x="9854214" y="4626049"/>
            <a:ext cx="2341855" cy="2231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2">
            <a:extLst>
              <a:ext uri="{FF2B5EF4-FFF2-40B4-BE49-F238E27FC236}">
                <a16:creationId xmlns:a16="http://schemas.microsoft.com/office/drawing/2014/main" xmlns="" id="{70182C7A-F62E-4C1F-9B93-620973B91FE4}"/>
              </a:ext>
            </a:extLst>
          </p:cNvPr>
          <p:cNvSpPr/>
          <p:nvPr userDrawn="1"/>
        </p:nvSpPr>
        <p:spPr>
          <a:xfrm flipH="1">
            <a:off x="5918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4578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1552" y="339509"/>
            <a:ext cx="87551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F45677C-8125-4A3E-BB35-BAD773DF67E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2">
                  <a:lumMod val="90000"/>
                  <a:lumOff val="1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25000">
                <a:srgbClr val="84CFD2">
                  <a:lumMod val="60000"/>
                  <a:lumOff val="40000"/>
                </a:srgbClr>
              </a:gs>
              <a:gs pos="75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553A449B-1E16-427E-AA1F-1761A105A61E}"/>
              </a:ext>
            </a:extLst>
          </p:cNvPr>
          <p:cNvSpPr/>
          <p:nvPr userDrawn="1"/>
        </p:nvSpPr>
        <p:spPr>
          <a:xfrm>
            <a:off x="2825392" y="0"/>
            <a:ext cx="9366607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Google Shape;14;p3" descr="E:\002-KIMS BUSINESS\007-02-Fullslidesppt-Contents\20161219\08-busi\item-01.png">
            <a:extLst>
              <a:ext uri="{FF2B5EF4-FFF2-40B4-BE49-F238E27FC236}">
                <a16:creationId xmlns:a16="http://schemas.microsoft.com/office/drawing/2014/main" xmlns="" id="{DCDF8FC2-9F6B-4C93-AE49-57D6178421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" t="1" r="21285" b="11156"/>
          <a:stretch/>
        </p:blipFill>
        <p:spPr>
          <a:xfrm flipH="1">
            <a:off x="-1" y="4092606"/>
            <a:ext cx="2873424" cy="2765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83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7" r:id="rId2"/>
    <p:sldLayoutId id="2147483675" r:id="rId3"/>
    <p:sldLayoutId id="2147483662" r:id="rId4"/>
    <p:sldLayoutId id="2147483671" r:id="rId5"/>
    <p:sldLayoutId id="2147483679" r:id="rId6"/>
    <p:sldLayoutId id="2147483661" r:id="rId7"/>
    <p:sldLayoutId id="2147483658" r:id="rId8"/>
    <p:sldLayoutId id="2147483663" r:id="rId9"/>
    <p:sldLayoutId id="2147483664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6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8" r:id="rId2"/>
    <p:sldLayoutId id="2147483680" r:id="rId3"/>
    <p:sldLayoutId id="214748368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9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6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5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0000">
              <a:schemeClr val="accent2">
                <a:lumMod val="100000"/>
              </a:schemeClr>
            </a:gs>
            <a:gs pos="7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8F98EA9-55CA-4787-A532-710169E7ECAC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E5D8CAA7-9BA7-44FD-AFC9-38FAA0CEEB94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12F01409-D33D-40B1-A191-45CD56661485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3EDE0295-7641-4FBE-9E3F-4381158913B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15F359BE-9CDF-43BA-B0B2-5780110F13A5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xmlns="" id="{71A2F2DB-7A9C-4073-BEDF-C0B1BA7A150A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xmlns="" id="{6C80654C-C79D-40D0-B68A-6ADE99274E64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xmlns="" id="{2030441F-797A-4D7F-AD60-3283B067651A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xmlns="" id="{8132EAE9-55C1-4D9A-AAF5-05DD0F68C5A0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xmlns="" id="{43B2F62C-0992-4210-A792-BA514CB676F6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226EAAB0-37D2-42B7-AAD3-A0753DA0FD4D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xmlns="" id="{5852765E-C868-4067-9C37-C1DC7CDA062D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xmlns="" id="{E8CC7C58-CACE-4E24-8CB2-9F17D4A046BD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xmlns="" id="{172E3F36-C559-45F9-B813-E7DDACDFC15A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xmlns="" id="{3ABC1C3E-32D9-41ED-A95F-B1191B780D70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xmlns="" id="{AF86E24E-E10A-4650-ADAC-57EF5D1C824D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xmlns="" id="{EC274E2C-B684-4856-91DD-6735F66AB09F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xmlns="" id="{3A37F333-8BD7-4649-B003-A6ABD1C1A9F7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xmlns="" id="{D7CD0854-C2E8-4E3A-B034-224ED782D723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xmlns="" id="{CC65F1D7-925B-4B30-9763-1E3C9DCDC9E4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xmlns="" id="{F34A3891-C92F-4295-A0BC-C08E4D04109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xmlns="" id="{9C3E943F-732C-4ACF-9944-9AC40A852124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xmlns="" id="{2CB5012B-598A-401F-BC33-123FC15DB92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xmlns="" id="{15F192DA-00B9-4CBC-982D-B9B3EB2BCCFF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7B70A991-9DD4-4277-8A27-13A2618680AC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4" name="현 96">
              <a:extLst>
                <a:ext uri="{FF2B5EF4-FFF2-40B4-BE49-F238E27FC236}">
                  <a16:creationId xmlns:a16="http://schemas.microsoft.com/office/drawing/2014/main" xmlns="" id="{9E68B867-DCB0-45E0-BA60-F7DB93AA4956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5" name="현 97">
              <a:extLst>
                <a:ext uri="{FF2B5EF4-FFF2-40B4-BE49-F238E27FC236}">
                  <a16:creationId xmlns:a16="http://schemas.microsoft.com/office/drawing/2014/main" xmlns="" id="{3FE45C5F-7667-4403-947C-9D4C0F582716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2" name="현 96">
              <a:extLst>
                <a:ext uri="{FF2B5EF4-FFF2-40B4-BE49-F238E27FC236}">
                  <a16:creationId xmlns:a16="http://schemas.microsoft.com/office/drawing/2014/main" xmlns="" id="{A424F5C4-223A-4104-99A4-193A27557A79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xmlns="" id="{29716288-E884-47D3-BDB8-6F29BDEF7391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xmlns="" id="{8E5FC15A-98F8-4737-A807-138FDD9AC1DB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xmlns="" id="{8BFB4C8A-4556-4F16-8EDA-2E88E0F206CF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xmlns="" id="{D3F13CB6-B5D2-4F7B-94F9-872B9842383F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xmlns="" id="{A7F2B380-1E00-4388-8513-474DDE8A6561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xmlns="" id="{1D3E748C-01AB-490E-B9C9-BB102B24F0FC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xmlns="" id="{1B51F40F-CEC5-4A05-A360-217BB45D0D91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xmlns="" id="{25098642-3B0F-4EDC-A1A8-7737D1713CC5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xmlns="" id="{3A85FF94-3744-4A29-A4CA-6D382B92317A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xmlns="" id="{58DFB96B-A63D-4EF5-93E0-257D081DD931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xmlns="" id="{D0FF8D99-D6DC-41AC-A26B-81C696CD1987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xmlns="" id="{92489DC7-7B58-4DF7-A40B-A4001CE6633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xmlns="" id="{09865F64-C042-47AD-8B34-F6F84D0EAC4E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xmlns="" id="{7DE43FD9-3E91-43E9-8A6C-56D691CB7401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xmlns="" id="{63BBE7FD-FC7F-46F1-A172-4B24D669FF3A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C12742B-BBD2-4AE4-A02A-C2BC5C14061D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xmlns="" id="{703A3C69-2C76-4494-A75D-FB69B98724B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xmlns="" id="{AB0A4FF9-FAC4-43C1-9501-C1C343AEBFD2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xmlns="" id="{F978CF49-1E5A-451C-8BC3-FEF1604F1A4A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xmlns="" id="{988C7211-316A-40F8-A150-78C907B8B58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xmlns="" id="{E5386B6D-D3D2-44EB-9CC3-E1E7AB5F7D6E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xmlns="" id="{583270BD-5E42-4C94-9147-D7CAD0AB15DF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xmlns="" id="{ECEE333A-4B64-4261-9A1A-1E3FA5F1D397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xmlns="" id="{C36573F1-37E8-4B72-AA4C-31D8F470D837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xmlns="" id="{86D353E0-00C5-4957-A3B2-24546EA54BAD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xmlns="" id="{5F016A67-34C1-4386-9C9D-1055243B08AA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xmlns="" id="{0252C833-C678-45CA-A199-7F35716EE1E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xmlns="" id="{4EC45244-B879-41AA-8FFE-075FAE0D099F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xmlns="" id="{C9955BB6-A182-42D7-8994-85C18BBD588E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xmlns="" id="{4957CEC7-D042-4C70-B305-ADD45B712C84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xmlns="" id="{85263D1D-5206-45BF-A1B3-E3D126751B1E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xmlns="" id="{18DFA296-156D-4009-9788-2546166426B9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xmlns="" id="{EBA87D00-E5AE-499A-8A49-48AFDF3E0DD7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xmlns="" id="{E581E2D3-A2F4-46C1-9CE1-4D3350119764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xmlns="" id="{B145E789-11AE-422F-A756-ED76C76EEA3A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xmlns="" id="{B8B4C9CD-46F0-4869-8B22-1B12FAA56467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xmlns="" id="{5C1166E9-C181-4A2A-B0A8-A2AFBF5B9824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xmlns="" id="{8BA83311-26E5-4485-9FE7-4244FE0DA60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xmlns="" id="{4768E5B8-5B7C-4A36-9FF6-7406D0BA39A4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xmlns="" id="{9ECD3B48-F20E-4171-A173-84BF3B4D009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xmlns="" id="{CD1C6392-8FAF-49A6-B69D-50B51872598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xmlns="" id="{17812A5D-426E-4FC1-BE4D-3E2BAB38703C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xmlns="" id="{2E2A221B-DF7D-42A3-A2EF-B24FF15CF151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xmlns="" id="{A7207D26-B165-4191-B782-B313E6D89207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xmlns="" id="{012A7D5B-F4DA-4FC9-B4CA-16A84220B4F3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xmlns="" id="{CB3F5042-7620-48AA-8AA9-A60CD6C0B1BE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xmlns="" id="{3D959D20-A083-4781-949F-FB1D6B99FF73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xmlns="" id="{9D6D4CD8-9320-4966-824F-584E128F0E6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xmlns="" id="{5195F3D2-551E-4893-8A58-67C10C93788E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xmlns="" id="{C83E48FF-087F-4B2E-8279-6DF0342F526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xmlns="" id="{DD51383D-208D-4641-8844-76B3C1D852A1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xmlns="" id="{6A6669FB-E736-4C60-8A29-BAA5417CF2DA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DB80CD61-B537-4EE2-BC89-94F28C57ACAE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xmlns="" id="{6C0E99CA-9970-48CD-A2C8-6F6D4061766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xmlns="" id="{2899C702-B8A3-44C8-8C1A-96C97464AE2D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xmlns="" id="{A7CDC775-77B4-4AD9-ADD0-A0FF9EAEAC4C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xmlns="" id="{D5FB79FB-0C39-4C1B-AD25-2160424267C4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xmlns="" id="{EB52E871-9D18-4C7B-B4CD-E81CFC1DBCCB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xmlns="" id="{FF5789D8-4786-4DF4-95F6-A90FBEAF85B5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xmlns="" id="{F090F829-9315-4CA1-8D6A-2DB7CDF82816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xmlns="" id="{D9926DD9-254C-4C69-B6CC-B0D98F5490E7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xmlns="" id="{CFCB6364-1C64-4076-8756-77A8E36FF0D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xmlns="" id="{7D337828-1D66-42DB-9EC7-00FD2187066C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xmlns="" id="{5E093C55-07F0-46C1-8122-1D60D10D8511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xmlns="" id="{797F0166-9ABD-4816-B8B9-03CE4A1CF37E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E6C2B19F-F75C-4AE1-8690-1A7AA8BFD395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xmlns="" id="{90282034-C4CF-443B-9646-1DB95B8C8D74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xmlns="" id="{7939ED8E-F096-4B69-9BE6-EC7DFD687634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xmlns="" id="{7F038885-7C8E-4EF9-9221-F5B2ACCC7974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xmlns="" id="{6FE9DDEF-C633-4DC4-BC55-2A8FCB686D69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xmlns="" id="{45A88E09-D87A-4322-A09E-2A9A55BFACD0}"/>
              </a:ext>
            </a:extLst>
          </p:cNvPr>
          <p:cNvSpPr txBox="1"/>
          <p:nvPr/>
        </p:nvSpPr>
        <p:spPr>
          <a:xfrm>
            <a:off x="203632" y="1018723"/>
            <a:ext cx="915061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 smtClean="0">
                <a:solidFill>
                  <a:schemeClr val="accent4"/>
                </a:solidFill>
                <a:cs typeface="Arial" pitchFamily="34" charset="0"/>
              </a:rPr>
              <a:t>Semantic Brand Score</a:t>
            </a:r>
            <a:endParaRPr lang="ko-KR" altLang="en-US" sz="6600" dirty="0">
              <a:cs typeface="Arial" pitchFamily="34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xmlns="" id="{28BDA4EA-0C65-4CFD-8878-E0A530ED5307}"/>
              </a:ext>
            </a:extLst>
          </p:cNvPr>
          <p:cNvSpPr txBox="1"/>
          <p:nvPr/>
        </p:nvSpPr>
        <p:spPr>
          <a:xfrm>
            <a:off x="1503332" y="2234090"/>
            <a:ext cx="46401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 smtClean="0">
                <a:cs typeface="Arial" pitchFamily="34" charset="0"/>
              </a:rPr>
              <a:t>Analisi</a:t>
            </a:r>
            <a:r>
              <a:rPr lang="en-US" altLang="ko-KR" sz="2000" dirty="0" smtClean="0">
                <a:cs typeface="Arial" pitchFamily="34" charset="0"/>
              </a:rPr>
              <a:t> </a:t>
            </a:r>
            <a:r>
              <a:rPr lang="en-US" altLang="ko-KR" sz="2000" dirty="0" err="1" smtClean="0">
                <a:cs typeface="Arial" pitchFamily="34" charset="0"/>
              </a:rPr>
              <a:t>della</a:t>
            </a:r>
            <a:r>
              <a:rPr lang="en-US" altLang="ko-KR" sz="2000" dirty="0" smtClean="0">
                <a:cs typeface="Arial" pitchFamily="34" charset="0"/>
              </a:rPr>
              <a:t> </a:t>
            </a:r>
            <a:r>
              <a:rPr lang="en-US" altLang="ko-KR" sz="2000" dirty="0" err="1" smtClean="0">
                <a:cs typeface="Arial" pitchFamily="34" charset="0"/>
              </a:rPr>
              <a:t>crisi</a:t>
            </a:r>
            <a:r>
              <a:rPr lang="en-US" altLang="ko-KR" sz="2000" dirty="0" smtClean="0">
                <a:cs typeface="Arial" pitchFamily="34" charset="0"/>
              </a:rPr>
              <a:t> </a:t>
            </a:r>
            <a:r>
              <a:rPr lang="en-US" altLang="ko-KR" sz="2000" dirty="0" err="1" smtClean="0">
                <a:cs typeface="Arial" pitchFamily="34" charset="0"/>
              </a:rPr>
              <a:t>politica</a:t>
            </a:r>
            <a:r>
              <a:rPr lang="en-US" altLang="ko-KR" sz="2000" dirty="0" smtClean="0">
                <a:cs typeface="Arial" pitchFamily="34" charset="0"/>
              </a:rPr>
              <a:t> 2019</a:t>
            </a:r>
            <a:endParaRPr lang="en-US" altLang="ko-KR" sz="2000" dirty="0">
              <a:cs typeface="Arial" pitchFamily="34" charset="0"/>
            </a:endParaRPr>
          </a:p>
          <a:p>
            <a:endParaRPr lang="en-US" altLang="ko-KR" sz="2000" dirty="0">
              <a:cs typeface="Arial" pitchFamily="34" charset="0"/>
            </a:endParaRPr>
          </a:p>
        </p:txBody>
      </p:sp>
      <p:pic>
        <p:nvPicPr>
          <p:cNvPr id="303" name="Google Shape;9;p2" descr="E:\002-KIMS BUSINESS\007-02-Fullslidesppt-Contents\20161219\08-busi\item-01.png">
            <a:extLst>
              <a:ext uri="{FF2B5EF4-FFF2-40B4-BE49-F238E27FC236}">
                <a16:creationId xmlns:a16="http://schemas.microsoft.com/office/drawing/2014/main" xmlns="" id="{12C2F51B-815B-4F0A-AC58-08FD26147A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" t="1" r="21285" b="11156"/>
          <a:stretch/>
        </p:blipFill>
        <p:spPr>
          <a:xfrm>
            <a:off x="5589335" y="547825"/>
            <a:ext cx="6632785" cy="6321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9655" y="226298"/>
            <a:ext cx="11735120" cy="128899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smtClean="0"/>
              <a:t>Social Network Analysis</a:t>
            </a:r>
            <a:br>
              <a:rPr lang="en-US" dirty="0" smtClean="0"/>
            </a:br>
            <a:r>
              <a:rPr lang="en-US" sz="3200" dirty="0" err="1" smtClean="0"/>
              <a:t>struttura</a:t>
            </a:r>
            <a:r>
              <a:rPr lang="en-US" sz="3200" dirty="0" smtClean="0"/>
              <a:t>, </a:t>
            </a:r>
            <a:r>
              <a:rPr lang="en-US" sz="3200" dirty="0" err="1" smtClean="0"/>
              <a:t>contenuto</a:t>
            </a:r>
            <a:r>
              <a:rPr lang="en-US" sz="3200" dirty="0" smtClean="0"/>
              <a:t> e tempo</a:t>
            </a:r>
            <a:endParaRPr lang="en-US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748937" y="1820092"/>
            <a:ext cx="11274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Nello studio della social network </a:t>
            </a:r>
            <a:r>
              <a:rPr lang="it-IT" dirty="0" err="1" smtClean="0"/>
              <a:t>analysis</a:t>
            </a:r>
            <a:r>
              <a:rPr lang="it-IT" dirty="0" smtClean="0"/>
              <a:t> si devono considerare tre dimensioni: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smtClean="0"/>
              <a:t>Struttura</a:t>
            </a:r>
            <a:r>
              <a:rPr lang="it-IT" dirty="0" smtClean="0"/>
              <a:t>. I nodi e le relazioni che li legano.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smtClean="0"/>
              <a:t>Contenuto</a:t>
            </a:r>
            <a:r>
              <a:rPr lang="it-IT" dirty="0" smtClean="0"/>
              <a:t>. Si misura il </a:t>
            </a:r>
            <a:r>
              <a:rPr lang="it-IT" dirty="0" err="1" smtClean="0"/>
              <a:t>sentiment</a:t>
            </a:r>
            <a:r>
              <a:rPr lang="it-IT" dirty="0" smtClean="0"/>
              <a:t>, l’emozionalità, la complessità del linguaggio e l’influenza.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smtClean="0"/>
              <a:t>Tempo. </a:t>
            </a:r>
            <a:r>
              <a:rPr lang="it-IT" dirty="0"/>
              <a:t>B</a:t>
            </a:r>
            <a:r>
              <a:rPr lang="it-IT" dirty="0" smtClean="0"/>
              <a:t>isogna tener conto del fatto che le informazioni cambiano nel tempo </a:t>
            </a:r>
            <a:endParaRPr lang="it-IT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31566" y="3587932"/>
            <a:ext cx="11660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Nel nostro studio abbiamo tenuto conto di tutte e tre le dimensioni. Per quanto riguarda la struttura</a:t>
            </a:r>
          </a:p>
          <a:p>
            <a:r>
              <a:rPr lang="it-IT" dirty="0" smtClean="0"/>
              <a:t> abbiamo considerato il </a:t>
            </a:r>
            <a:r>
              <a:rPr lang="it-IT" dirty="0" err="1" smtClean="0"/>
              <a:t>Semantic</a:t>
            </a:r>
            <a:r>
              <a:rPr lang="it-IT" dirty="0" smtClean="0"/>
              <a:t> Brand Score mentre per il contenuto abbiamo misurato il </a:t>
            </a:r>
            <a:r>
              <a:rPr lang="it-IT" dirty="0" err="1" smtClean="0"/>
              <a:t>sentiment</a:t>
            </a:r>
            <a:endParaRPr lang="it-IT" dirty="0" smtClean="0"/>
          </a:p>
          <a:p>
            <a:r>
              <a:rPr lang="it-IT" dirty="0" smtClean="0"/>
              <a:t>   e generato le nuvole di parole. Queste analisi sono state ripetute nel tempo ad intervalli regolari di 10</a:t>
            </a:r>
          </a:p>
          <a:p>
            <a:r>
              <a:rPr lang="it-IT" dirty="0" smtClean="0"/>
              <a:t>      giorni.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2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5;p24"/>
          <p:cNvSpPr txBox="1">
            <a:spLocks/>
          </p:cNvSpPr>
          <p:nvPr/>
        </p:nvSpPr>
        <p:spPr>
          <a:xfrm>
            <a:off x="5500112" y="2872747"/>
            <a:ext cx="6691888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None/>
            </a:pPr>
            <a:r>
              <a:rPr lang="it-IT" sz="4267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Risultati</a:t>
            </a:r>
            <a:endParaRPr lang="it-IT" sz="42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6;p24"/>
          <p:cNvSpPr txBox="1">
            <a:spLocks/>
          </p:cNvSpPr>
          <p:nvPr/>
        </p:nvSpPr>
        <p:spPr>
          <a:xfrm>
            <a:off x="5500112" y="3850389"/>
            <a:ext cx="6691888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None/>
            </a:pPr>
            <a:r>
              <a:rPr lang="it-IT" sz="1867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Spiegazione</a:t>
            </a:r>
            <a:endParaRPr lang="it-IT"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37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871" y="208369"/>
            <a:ext cx="5208494" cy="786714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Social Network Analysis</a:t>
            </a:r>
            <a:br>
              <a:rPr lang="en-US" dirty="0" smtClean="0"/>
            </a:br>
            <a:r>
              <a:rPr lang="en-US" sz="3200" dirty="0" smtClean="0"/>
              <a:t>In </a:t>
            </a:r>
            <a:r>
              <a:rPr lang="en-US" sz="3200" dirty="0" err="1" smtClean="0"/>
              <a:t>numeri</a:t>
            </a:r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735105" y="1389528"/>
            <a:ext cx="10157363" cy="4527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45151" y="1900518"/>
          <a:ext cx="5719483" cy="268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8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14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38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092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505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smtClean="0">
                          <a:effectLst/>
                        </a:rPr>
                        <a:t>Brand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Re-tweet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Tweet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Utenti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Berlusconi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53.503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3.852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12.366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Conte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11.777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890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9.843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Di Maio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56.604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3.353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3.398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Salvini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145.607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10.039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29.929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Zingaretti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52.475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2.086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35.938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</a:rPr>
                        <a:t>Totale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319.966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20.220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101.974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605291" y="1113804"/>
            <a:ext cx="6091343" cy="786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Messaggi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scaricati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nel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periodo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Marzo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-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Agosto: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Arial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7091082" y="1900518"/>
            <a:ext cx="4405977" cy="2373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La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finestra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temporale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per le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analisi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e’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stata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di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10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giorni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con un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totale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di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22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misurazioni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nei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6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mesi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considerati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7010" y="5056094"/>
            <a:ext cx="7270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Numero di parole usate per la sentiment analysis: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18.133.116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96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23529" y="44950"/>
            <a:ext cx="4309431" cy="724247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01-11 Marzo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t="9466" r="1324" b="5786"/>
          <a:stretch/>
        </p:blipFill>
        <p:spPr>
          <a:xfrm>
            <a:off x="659265" y="621787"/>
            <a:ext cx="5235967" cy="310765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230968" y="103067"/>
            <a:ext cx="5920713" cy="4249095"/>
          </a:xfrm>
          <a:prstGeom prst="rect">
            <a:avLst/>
          </a:prstGeom>
        </p:spPr>
      </p:pic>
      <p:sp>
        <p:nvSpPr>
          <p:cNvPr id="10" name="Ovale 9"/>
          <p:cNvSpPr/>
          <p:nvPr/>
        </p:nvSpPr>
        <p:spPr>
          <a:xfrm>
            <a:off x="6557531" y="1445611"/>
            <a:ext cx="513830" cy="27395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82488" y="4190306"/>
            <a:ext cx="1149696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è il brand peggiore tra i 5. Ha una bassa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Connectivity =&gt;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viene alzata studiando </a:t>
            </a:r>
            <a:br>
              <a:rPr lang="it-IT" sz="1400" dirty="0" smtClean="0"/>
            </a:br>
            <a:r>
              <a:rPr lang="it-IT" sz="1400" dirty="0" smtClean="0"/>
              <a:t>delle strategie di comunicazione atte ad aumentare la ricchezza e l’eterogeneità del contesto lessicale che circonda il </a:t>
            </a:r>
            <a:br>
              <a:rPr lang="it-IT" sz="1400" dirty="0" smtClean="0"/>
            </a:br>
            <a:r>
              <a:rPr lang="it-IT" sz="1400" dirty="0" smtClean="0"/>
              <a:t>brand 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studio quelli che sono i temi forti andando ad analizzare quali sono i nodi con più alta</a:t>
            </a:r>
            <a:br>
              <a:rPr lang="it-IT" sz="1400" dirty="0" smtClean="0"/>
            </a:br>
            <a:r>
              <a:rPr lang="it-IT" sz="1400" dirty="0" err="1" smtClean="0"/>
              <a:t>connectivity</a:t>
            </a:r>
            <a:r>
              <a:rPr lang="it-IT" sz="1400" dirty="0" smtClean="0"/>
              <a:t> dei brand concorrenti. Infine dovrebbe essere aumentata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il brand necessita di una strategia di marketing per far parlare di più di 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 necessita solo di aumentare la ricchezza e l’eterogeneità del contesto lessicale.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il brand ha una buona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ma dovrebbe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quindi, così come per Conte, bisognerebbe studiare strategie di comunicazione per aumentare il contesto lessicale e delle strategie di marketing per far parlare di più di 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Maio, Berlusconi</a:t>
            </a:r>
            <a:r>
              <a:rPr lang="it-IT" sz="1400" dirty="0" smtClean="0"/>
              <a:t>: i due brand sono simili e valgono le stesse considerazioni fatte per Conte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1153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01-11 Marzo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8" t="20880" r="9515" b="25787"/>
          <a:stretch/>
        </p:blipFill>
        <p:spPr>
          <a:xfrm>
            <a:off x="499860" y="2770006"/>
            <a:ext cx="3580237" cy="194527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2" t="20573" r="9693" b="25404"/>
          <a:stretch/>
        </p:blipFill>
        <p:spPr>
          <a:xfrm>
            <a:off x="792810" y="602846"/>
            <a:ext cx="3828936" cy="209376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1" t="20782" r="8978" b="25504"/>
          <a:stretch/>
        </p:blipFill>
        <p:spPr>
          <a:xfrm>
            <a:off x="4710006" y="2495520"/>
            <a:ext cx="3649841" cy="19742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20869" r="9738" b="25880"/>
          <a:stretch/>
        </p:blipFill>
        <p:spPr>
          <a:xfrm>
            <a:off x="4810116" y="255454"/>
            <a:ext cx="3549731" cy="193827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3" t="21347" r="9727" b="24641"/>
          <a:stretch/>
        </p:blipFill>
        <p:spPr>
          <a:xfrm>
            <a:off x="8459957" y="1499836"/>
            <a:ext cx="3676807" cy="199136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727423" y="4788676"/>
            <a:ext cx="114645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Le parole più utilizzate nei </a:t>
            </a:r>
            <a:r>
              <a:rPr lang="it-IT" sz="1400" dirty="0" err="1" smtClean="0"/>
              <a:t>tweet</a:t>
            </a:r>
            <a:r>
              <a:rPr lang="it-IT" sz="1400" dirty="0" smtClean="0"/>
              <a:t> relativi ai brand Di </a:t>
            </a:r>
            <a:r>
              <a:rPr lang="it-IT" sz="1400" dirty="0"/>
              <a:t>M</a:t>
            </a:r>
            <a:r>
              <a:rPr lang="it-IT" sz="1400" dirty="0" smtClean="0"/>
              <a:t>aio e Conte, e che risultano evidenti nelle rispettive nuvole di parole, sono </a:t>
            </a:r>
            <a:r>
              <a:rPr lang="it-IT" sz="1400" dirty="0" err="1" smtClean="0"/>
              <a:t>Tav</a:t>
            </a:r>
            <a:r>
              <a:rPr lang="it-IT" sz="1400" dirty="0"/>
              <a:t> </a:t>
            </a:r>
            <a:endParaRPr lang="it-IT" sz="1400" dirty="0" smtClean="0"/>
          </a:p>
          <a:p>
            <a:r>
              <a:rPr lang="it-IT" sz="1400" dirty="0" smtClean="0"/>
              <a:t>e governo mentre in quelli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compaiono sia </a:t>
            </a:r>
            <a:r>
              <a:rPr lang="it-IT" sz="1400" dirty="0" err="1" smtClean="0"/>
              <a:t>tav</a:t>
            </a:r>
            <a:r>
              <a:rPr lang="it-IT" sz="1400" dirty="0" smtClean="0"/>
              <a:t> che </a:t>
            </a:r>
            <a:r>
              <a:rPr lang="it-IT" sz="1400" dirty="0" err="1" smtClean="0"/>
              <a:t>notav</a:t>
            </a:r>
            <a:r>
              <a:rPr lang="it-IT" sz="1400" dirty="0" smtClean="0"/>
              <a:t> mostrando come i seguaci del brand siano divisi sull’argomento.</a:t>
            </a:r>
            <a:br>
              <a:rPr lang="it-IT" sz="1400" dirty="0" smtClean="0"/>
            </a:br>
            <a:r>
              <a:rPr lang="it-IT" sz="1400" dirty="0" smtClean="0"/>
              <a:t>E’ interessante notare come nella nuvola di Conte ci siano parole del tipo «analisi costi», «miliardi» e «costi benefici» ed invece in quella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compaiono timidamente le parole profetiche «cadere governo». Il brand Di Maio è quello in cui si parla maggiormente degli altri brand (</a:t>
            </a:r>
            <a:r>
              <a:rPr lang="it-IT" sz="1400" dirty="0" err="1" smtClean="0"/>
              <a:t>Salvini</a:t>
            </a:r>
            <a:r>
              <a:rPr lang="it-IT" sz="1400" dirty="0" smtClean="0"/>
              <a:t>, </a:t>
            </a:r>
            <a:r>
              <a:rPr lang="it-IT" sz="1400" dirty="0" err="1" smtClean="0"/>
              <a:t>pd</a:t>
            </a:r>
            <a:r>
              <a:rPr lang="it-IT" sz="1400" dirty="0" smtClean="0"/>
              <a:t>, Zingaretti, </a:t>
            </a:r>
            <a:r>
              <a:rPr lang="it-IT" sz="1400" dirty="0" err="1" smtClean="0"/>
              <a:t>renzi</a:t>
            </a:r>
            <a:r>
              <a:rPr lang="it-IT" sz="1400" dirty="0"/>
              <a:t> </a:t>
            </a:r>
            <a:r>
              <a:rPr lang="it-IT" sz="1400" dirty="0" smtClean="0"/>
              <a:t>e lega).</a:t>
            </a:r>
          </a:p>
          <a:p>
            <a:r>
              <a:rPr lang="it-IT" sz="1400" dirty="0" smtClean="0"/>
              <a:t>La parola più utilizzata da tutti i brand è Governo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1033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724247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12-21 Marzo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t="10307" r="1204" b="5575"/>
          <a:stretch/>
        </p:blipFill>
        <p:spPr>
          <a:xfrm>
            <a:off x="220836" y="736188"/>
            <a:ext cx="4838844" cy="28422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592018" y="137902"/>
            <a:ext cx="6466763" cy="3894167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6278855" y="1062436"/>
            <a:ext cx="513830" cy="27395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348343" y="4118789"/>
            <a:ext cx="1149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ha un valore simile al periodo precedente per tutte e tre le dimensioni del SBS. Le considerazioni per questo brand rimangono invariate rispetto al periodo precedente.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in questo periodo dovrebbero essere leggermente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 per poter essere nuovamente il miglior brand del periodo.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in questo periodo risulta essere il miglior band. Come per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dovrebbe migliorare in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e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Maio, Berlusconi</a:t>
            </a:r>
            <a:r>
              <a:rPr lang="it-IT" sz="1400" dirty="0" smtClean="0"/>
              <a:t>: i due brand sono simili anche questa volta e rispetto a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e Zingaretti dovrebbero migliorare tutte e tre le dimensioni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8224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12-21 Marzo</a:t>
            </a:r>
            <a:endParaRPr lang="it-IT" sz="2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2" t="21080" r="8958" b="25587"/>
          <a:stretch/>
        </p:blipFill>
        <p:spPr>
          <a:xfrm>
            <a:off x="4484228" y="2938537"/>
            <a:ext cx="3497858" cy="188105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0826" r="9873" b="25587"/>
          <a:stretch/>
        </p:blipFill>
        <p:spPr>
          <a:xfrm>
            <a:off x="488300" y="1043853"/>
            <a:ext cx="3457125" cy="189468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0952" r="10178" b="26349"/>
          <a:stretch/>
        </p:blipFill>
        <p:spPr>
          <a:xfrm>
            <a:off x="757701" y="3879062"/>
            <a:ext cx="3457125" cy="187054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826" r="9669" b="26222"/>
          <a:stretch/>
        </p:blipFill>
        <p:spPr>
          <a:xfrm>
            <a:off x="5541500" y="386944"/>
            <a:ext cx="3513609" cy="190282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0572" r="9061" b="25841"/>
          <a:stretch/>
        </p:blipFill>
        <p:spPr>
          <a:xfrm>
            <a:off x="8520890" y="2574592"/>
            <a:ext cx="3486526" cy="189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724247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22-31 Marzo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9888" r="361" b="6206"/>
          <a:stretch/>
        </p:blipFill>
        <p:spPr>
          <a:xfrm>
            <a:off x="253100" y="775043"/>
            <a:ext cx="5308663" cy="300447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957778" y="68543"/>
            <a:ext cx="6129719" cy="4392853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6914584" y="139329"/>
            <a:ext cx="531242" cy="41590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73780" y="4242558"/>
            <a:ext cx="114969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Conte, Di Maio, Zingaretti e Berlusconi: </a:t>
            </a:r>
            <a:r>
              <a:rPr lang="it-IT" sz="1400" dirty="0" smtClean="0"/>
              <a:t>tutti e quattro i brand hanno un valore molto basso del SBS. I brand dovrebbero studiare delle strategie di comunicazione atte ad aumentare la ricchezza e l’eterogeneità del contesto lessicale che circonda i brand stessi per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 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studiare quelli che sono i temi forti andando ad analizzare quali sono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. Infine dovrebbero aumentare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i brand necessitano di una strategia di marketing per far parlare di più di loro.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 necessita solo di aumentare la ricchezza e l’eterogeneità del contesto lessicale.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79417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22-31 Marzo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572" r="9467" b="25206"/>
          <a:stretch/>
        </p:blipFill>
        <p:spPr>
          <a:xfrm>
            <a:off x="1371509" y="3310636"/>
            <a:ext cx="3447941" cy="190461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698" r="10178" b="25461"/>
          <a:stretch/>
        </p:blipFill>
        <p:spPr>
          <a:xfrm>
            <a:off x="475750" y="588448"/>
            <a:ext cx="3524178" cy="195072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698" r="9975" b="25842"/>
          <a:stretch/>
        </p:blipFill>
        <p:spPr>
          <a:xfrm>
            <a:off x="7403418" y="3488103"/>
            <a:ext cx="3491006" cy="191618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1080" r="9568" b="25968"/>
          <a:stretch/>
        </p:blipFill>
        <p:spPr>
          <a:xfrm>
            <a:off x="4230707" y="801188"/>
            <a:ext cx="3447941" cy="18696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20826" r="9365" b="25079"/>
          <a:stretch/>
        </p:blipFill>
        <p:spPr>
          <a:xfrm>
            <a:off x="8508275" y="460378"/>
            <a:ext cx="3499130" cy="191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1– 10 Aprile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t="8624" r="1083" b="4314"/>
          <a:stretch/>
        </p:blipFill>
        <p:spPr>
          <a:xfrm>
            <a:off x="251647" y="680207"/>
            <a:ext cx="5383669" cy="323959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18738" y="137902"/>
            <a:ext cx="6033925" cy="4324202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7245516" y="2185851"/>
            <a:ext cx="505113" cy="20080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348343" y="4108908"/>
            <a:ext cx="1149696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ha un valore molto basso per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 Risulta essere bassa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. Le considerazioni per questo brand rimangono invariate rispetto ai periodi precedenti.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, Zingaretti e Berlusconi: </a:t>
            </a:r>
            <a:r>
              <a:rPr lang="it-IT" sz="1400" dirty="0" smtClean="0"/>
              <a:t>in questo periodo dovrebbero essere leggermente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</a:t>
            </a:r>
            <a:r>
              <a:rPr lang="it-IT" sz="1400" dirty="0" smtClean="0"/>
              <a:t>: il brand è molto simile Conte per cui valgono le stesse considerazioni su esposte.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34652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43"/>
          <p:cNvGrpSpPr/>
          <p:nvPr/>
        </p:nvGrpSpPr>
        <p:grpSpPr>
          <a:xfrm>
            <a:off x="1813777" y="2055350"/>
            <a:ext cx="9366751" cy="2421729"/>
            <a:chOff x="1291353" y="1755670"/>
            <a:chExt cx="7025063" cy="1816297"/>
          </a:xfrm>
        </p:grpSpPr>
        <p:sp>
          <p:nvSpPr>
            <p:cNvPr id="699" name="Google Shape;699;p43"/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1291353" y="1755670"/>
              <a:ext cx="6156000" cy="72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2340248" y="3499967"/>
              <a:ext cx="5112000" cy="72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43"/>
          <p:cNvGrpSpPr/>
          <p:nvPr/>
        </p:nvGrpSpPr>
        <p:grpSpPr>
          <a:xfrm>
            <a:off x="1229596" y="1507264"/>
            <a:ext cx="1219200" cy="1219200"/>
            <a:chOff x="5364088" y="2787774"/>
            <a:chExt cx="914400" cy="914400"/>
          </a:xfrm>
        </p:grpSpPr>
        <p:sp>
          <p:nvSpPr>
            <p:cNvPr id="703" name="Google Shape;703;p4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rgbClr val="FFCE29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43"/>
          <p:cNvGrpSpPr/>
          <p:nvPr/>
        </p:nvGrpSpPr>
        <p:grpSpPr>
          <a:xfrm>
            <a:off x="4812907" y="1507264"/>
            <a:ext cx="1219200" cy="1219200"/>
            <a:chOff x="5364088" y="2787774"/>
            <a:chExt cx="914400" cy="914400"/>
          </a:xfrm>
        </p:grpSpPr>
        <p:sp>
          <p:nvSpPr>
            <p:cNvPr id="706" name="Google Shape;706;p4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rgbClr val="FFCE29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" name="Google Shape;708;p43"/>
          <p:cNvGrpSpPr/>
          <p:nvPr/>
        </p:nvGrpSpPr>
        <p:grpSpPr>
          <a:xfrm>
            <a:off x="8396217" y="1507264"/>
            <a:ext cx="1219200" cy="1219200"/>
            <a:chOff x="5364088" y="2787774"/>
            <a:chExt cx="914400" cy="914400"/>
          </a:xfrm>
        </p:grpSpPr>
        <p:sp>
          <p:nvSpPr>
            <p:cNvPr id="709" name="Google Shape;709;p4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rgbClr val="FFCE29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43"/>
          <p:cNvGrpSpPr/>
          <p:nvPr/>
        </p:nvGrpSpPr>
        <p:grpSpPr>
          <a:xfrm>
            <a:off x="3021252" y="3818299"/>
            <a:ext cx="1219200" cy="1219200"/>
            <a:chOff x="5364088" y="2787774"/>
            <a:chExt cx="914400" cy="914400"/>
          </a:xfrm>
        </p:grpSpPr>
        <p:sp>
          <p:nvSpPr>
            <p:cNvPr id="712" name="Google Shape;712;p4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rgbClr val="FFCE29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43"/>
          <p:cNvGrpSpPr/>
          <p:nvPr/>
        </p:nvGrpSpPr>
        <p:grpSpPr>
          <a:xfrm>
            <a:off x="6604563" y="3818299"/>
            <a:ext cx="1219200" cy="1219200"/>
            <a:chOff x="5364088" y="2787774"/>
            <a:chExt cx="914400" cy="914400"/>
          </a:xfrm>
        </p:grpSpPr>
        <p:sp>
          <p:nvSpPr>
            <p:cNvPr id="715" name="Google Shape;715;p4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rgbClr val="FFCE29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7" name="Google Shape;717;p43"/>
          <p:cNvGrpSpPr/>
          <p:nvPr/>
        </p:nvGrpSpPr>
        <p:grpSpPr>
          <a:xfrm>
            <a:off x="3426317" y="1912329"/>
            <a:ext cx="409071" cy="409071"/>
            <a:chOff x="1547664" y="3147814"/>
            <a:chExt cx="720080" cy="720080"/>
          </a:xfrm>
        </p:grpSpPr>
        <p:sp>
          <p:nvSpPr>
            <p:cNvPr id="718" name="Google Shape;718;p4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43"/>
          <p:cNvGrpSpPr/>
          <p:nvPr/>
        </p:nvGrpSpPr>
        <p:grpSpPr>
          <a:xfrm>
            <a:off x="7009627" y="1912329"/>
            <a:ext cx="409071" cy="409071"/>
            <a:chOff x="1547664" y="3147814"/>
            <a:chExt cx="720080" cy="720080"/>
          </a:xfrm>
        </p:grpSpPr>
        <p:sp>
          <p:nvSpPr>
            <p:cNvPr id="721" name="Google Shape;721;p4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" name="Google Shape;723;p43"/>
          <p:cNvGrpSpPr/>
          <p:nvPr/>
        </p:nvGrpSpPr>
        <p:grpSpPr>
          <a:xfrm rot="10800000">
            <a:off x="5217973" y="4223365"/>
            <a:ext cx="409071" cy="409071"/>
            <a:chOff x="1547664" y="3147814"/>
            <a:chExt cx="720080" cy="720080"/>
          </a:xfrm>
        </p:grpSpPr>
        <p:sp>
          <p:nvSpPr>
            <p:cNvPr id="724" name="Google Shape;724;p4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43"/>
          <p:cNvGrpSpPr/>
          <p:nvPr/>
        </p:nvGrpSpPr>
        <p:grpSpPr>
          <a:xfrm rot="5400000">
            <a:off x="10892495" y="3067846"/>
            <a:ext cx="409071" cy="409071"/>
            <a:chOff x="1547664" y="3147814"/>
            <a:chExt cx="720080" cy="720080"/>
          </a:xfrm>
        </p:grpSpPr>
        <p:sp>
          <p:nvSpPr>
            <p:cNvPr id="727" name="Google Shape;727;p4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9" name="Google Shape;729;p43"/>
          <p:cNvSpPr/>
          <p:nvPr/>
        </p:nvSpPr>
        <p:spPr>
          <a:xfrm rot="-5400000">
            <a:off x="5192745" y="1844563"/>
            <a:ext cx="444551" cy="44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3"/>
          <p:cNvSpPr/>
          <p:nvPr/>
        </p:nvSpPr>
        <p:spPr>
          <a:xfrm rot="2700000">
            <a:off x="8770713" y="1833386"/>
            <a:ext cx="351619" cy="66897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" name="Google Shape;734;p43"/>
          <p:cNvGrpSpPr/>
          <p:nvPr/>
        </p:nvGrpSpPr>
        <p:grpSpPr>
          <a:xfrm>
            <a:off x="4115993" y="2675684"/>
            <a:ext cx="2793548" cy="997386"/>
            <a:chOff x="746398" y="3370781"/>
            <a:chExt cx="2132116" cy="934534"/>
          </a:xfrm>
        </p:grpSpPr>
        <p:sp>
          <p:nvSpPr>
            <p:cNvPr id="735" name="Google Shape;735;p43"/>
            <p:cNvSpPr txBox="1"/>
            <p:nvPr/>
          </p:nvSpPr>
          <p:spPr>
            <a:xfrm>
              <a:off x="818857" y="3600196"/>
              <a:ext cx="2059657" cy="70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it-IT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Descrizione del software realizzato per la raccolta ed analisi dei </a:t>
              </a:r>
              <a:r>
                <a:rPr lang="it-IT" sz="1400" dirty="0" err="1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tweet</a:t>
              </a:r>
              <a:r>
                <a:rPr lang="it-IT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3"/>
            <p:cNvSpPr txBox="1"/>
            <p:nvPr/>
          </p:nvSpPr>
          <p:spPr>
            <a:xfrm>
              <a:off x="746398" y="3370781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it-IT" sz="1467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Il software</a:t>
              </a:r>
              <a:endParaRPr sz="1467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p43"/>
          <p:cNvGrpSpPr/>
          <p:nvPr/>
        </p:nvGrpSpPr>
        <p:grpSpPr>
          <a:xfrm>
            <a:off x="7726364" y="2754541"/>
            <a:ext cx="2698612" cy="829728"/>
            <a:chOff x="3591840" y="3310276"/>
            <a:chExt cx="2059658" cy="622296"/>
          </a:xfrm>
        </p:grpSpPr>
        <p:sp>
          <p:nvSpPr>
            <p:cNvPr id="738" name="Google Shape;738;p43"/>
            <p:cNvSpPr txBox="1"/>
            <p:nvPr/>
          </p:nvSpPr>
          <p:spPr>
            <a:xfrm>
              <a:off x="3591840" y="3509343"/>
              <a:ext cx="2059657" cy="423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it-IT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Le tre dimensioni: struttura, contenuto ed il…tempo!</a:t>
              </a:r>
              <a:endParaRPr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3"/>
            <p:cNvSpPr txBox="1"/>
            <p:nvPr/>
          </p:nvSpPr>
          <p:spPr>
            <a:xfrm>
              <a:off x="3591841" y="3310276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it-IT" sz="1467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Social Network Analysis</a:t>
              </a:r>
              <a:endParaRPr sz="1467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p43"/>
          <p:cNvSpPr txBox="1"/>
          <p:nvPr/>
        </p:nvSpPr>
        <p:spPr>
          <a:xfrm>
            <a:off x="5724034" y="5114471"/>
            <a:ext cx="30606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it-IT" sz="16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Presentazione dei risultati </a:t>
            </a:r>
            <a:endParaRPr sz="16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43"/>
          <p:cNvGrpSpPr/>
          <p:nvPr/>
        </p:nvGrpSpPr>
        <p:grpSpPr>
          <a:xfrm>
            <a:off x="397641" y="2726452"/>
            <a:ext cx="3249834" cy="1151144"/>
            <a:chOff x="-1153245" y="2839226"/>
            <a:chExt cx="2059658" cy="863358"/>
          </a:xfrm>
        </p:grpSpPr>
        <p:sp>
          <p:nvSpPr>
            <p:cNvPr id="744" name="Google Shape;744;p43"/>
            <p:cNvSpPr txBox="1"/>
            <p:nvPr/>
          </p:nvSpPr>
          <p:spPr>
            <a:xfrm>
              <a:off x="-1153245" y="3056253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Studio </a:t>
              </a:r>
              <a:r>
                <a:rPr lang="en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del </a:t>
              </a:r>
              <a:r>
                <a:rPr lang="en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contesto politico italiano nel periodo Marzo 2019 </a:t>
              </a:r>
              <a:r>
                <a:rPr lang="en" sz="140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– Agosto </a:t>
              </a:r>
              <a:r>
                <a:rPr lang="en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2019</a:t>
              </a:r>
              <a:r>
                <a:rPr lang="en" sz="16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3"/>
            <p:cNvSpPr txBox="1"/>
            <p:nvPr/>
          </p:nvSpPr>
          <p:spPr>
            <a:xfrm>
              <a:off x="-1153244" y="2839226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" sz="16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Idea </a:t>
              </a:r>
              <a:r>
                <a:rPr lang="en" sz="16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del progetto</a:t>
              </a:r>
              <a:endParaRPr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6" name="Google Shape;746;p43"/>
          <p:cNvGrpSpPr/>
          <p:nvPr/>
        </p:nvGrpSpPr>
        <p:grpSpPr>
          <a:xfrm>
            <a:off x="2219840" y="5166010"/>
            <a:ext cx="6396548" cy="790453"/>
            <a:chOff x="-1991028" y="3377925"/>
            <a:chExt cx="4882028" cy="592843"/>
          </a:xfrm>
        </p:grpSpPr>
        <p:sp>
          <p:nvSpPr>
            <p:cNvPr id="747" name="Google Shape;747;p43"/>
            <p:cNvSpPr txBox="1"/>
            <p:nvPr/>
          </p:nvSpPr>
          <p:spPr>
            <a:xfrm>
              <a:off x="831343" y="3548403"/>
              <a:ext cx="2059657" cy="422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Spiegazione</a:t>
              </a:r>
              <a:endParaRPr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3"/>
            <p:cNvSpPr txBox="1"/>
            <p:nvPr/>
          </p:nvSpPr>
          <p:spPr>
            <a:xfrm>
              <a:off x="-1991028" y="337792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it-IT" sz="16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Considerazioni conclusive</a:t>
              </a:r>
              <a:endParaRPr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9" name="Google Shape;749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it-IT" sz="5333" dirty="0">
                <a:solidFill>
                  <a:schemeClr val="dk1"/>
                </a:solidFill>
              </a:rPr>
              <a:t>Roadmap</a:t>
            </a:r>
            <a:endParaRPr dirty="0"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Clr>
                <a:schemeClr val="dk1"/>
              </a:buClr>
            </a:pPr>
            <a:r>
              <a:rPr lang="it-IT" dirty="0">
                <a:solidFill>
                  <a:schemeClr val="dk1"/>
                </a:solidFill>
              </a:rPr>
              <a:t>Il nostro progetto di analisi</a:t>
            </a:r>
            <a:endParaRPr dirty="0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xmlns="" id="{7AD3A051-C646-45BF-9F62-D90C2BCE75B8}"/>
              </a:ext>
            </a:extLst>
          </p:cNvPr>
          <p:cNvGrpSpPr/>
          <p:nvPr/>
        </p:nvGrpSpPr>
        <p:grpSpPr>
          <a:xfrm rot="2077589">
            <a:off x="3417601" y="4003914"/>
            <a:ext cx="445128" cy="828721"/>
            <a:chOff x="950152" y="190079"/>
            <a:chExt cx="726841" cy="1353205"/>
          </a:xfrm>
          <a:solidFill>
            <a:schemeClr val="bg1"/>
          </a:solidFill>
        </p:grpSpPr>
        <p:sp>
          <p:nvSpPr>
            <p:cNvPr id="60" name="Google Shape;170;p23">
              <a:extLst>
                <a:ext uri="{FF2B5EF4-FFF2-40B4-BE49-F238E27FC236}">
                  <a16:creationId xmlns:a16="http://schemas.microsoft.com/office/drawing/2014/main" xmlns="" id="{0234E793-3F34-46C3-8434-E14D4FED583B}"/>
                </a:ext>
              </a:extLst>
            </p:cNvPr>
            <p:cNvSpPr/>
            <p:nvPr/>
          </p:nvSpPr>
          <p:spPr>
            <a:xfrm>
              <a:off x="950152" y="421885"/>
              <a:ext cx="726841" cy="11213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9016" y="112305"/>
                  </a:moveTo>
                  <a:lnTo>
                    <a:pt x="81770" y="112305"/>
                  </a:lnTo>
                  <a:cubicBezTo>
                    <a:pt x="81076" y="113917"/>
                    <a:pt x="80562" y="115484"/>
                    <a:pt x="80117" y="116981"/>
                  </a:cubicBezTo>
                  <a:lnTo>
                    <a:pt x="40491" y="116931"/>
                  </a:lnTo>
                  <a:close/>
                  <a:moveTo>
                    <a:pt x="60000" y="21813"/>
                  </a:moveTo>
                  <a:cubicBezTo>
                    <a:pt x="66254" y="21813"/>
                    <a:pt x="71325" y="25099"/>
                    <a:pt x="71325" y="29153"/>
                  </a:cubicBezTo>
                  <a:cubicBezTo>
                    <a:pt x="71325" y="33208"/>
                    <a:pt x="66254" y="36494"/>
                    <a:pt x="60000" y="36494"/>
                  </a:cubicBezTo>
                  <a:cubicBezTo>
                    <a:pt x="53745" y="36494"/>
                    <a:pt x="48674" y="33208"/>
                    <a:pt x="48674" y="29153"/>
                  </a:cubicBezTo>
                  <a:cubicBezTo>
                    <a:pt x="48674" y="25099"/>
                    <a:pt x="53745" y="21813"/>
                    <a:pt x="60000" y="21813"/>
                  </a:cubicBezTo>
                  <a:close/>
                  <a:moveTo>
                    <a:pt x="60000" y="14472"/>
                  </a:moveTo>
                  <a:cubicBezTo>
                    <a:pt x="47490" y="14472"/>
                    <a:pt x="37348" y="21045"/>
                    <a:pt x="37348" y="29153"/>
                  </a:cubicBezTo>
                  <a:cubicBezTo>
                    <a:pt x="37348" y="37262"/>
                    <a:pt x="47490" y="43835"/>
                    <a:pt x="60000" y="43835"/>
                  </a:cubicBezTo>
                  <a:cubicBezTo>
                    <a:pt x="72509" y="43835"/>
                    <a:pt x="82651" y="37262"/>
                    <a:pt x="82651" y="29153"/>
                  </a:cubicBezTo>
                  <a:cubicBezTo>
                    <a:pt x="82651" y="21045"/>
                    <a:pt x="72509" y="14472"/>
                    <a:pt x="60000" y="14472"/>
                  </a:cubicBezTo>
                  <a:close/>
                  <a:moveTo>
                    <a:pt x="32392" y="0"/>
                  </a:moveTo>
                  <a:cubicBezTo>
                    <a:pt x="49580" y="6276"/>
                    <a:pt x="70533" y="6361"/>
                    <a:pt x="87825" y="227"/>
                  </a:cubicBezTo>
                  <a:cubicBezTo>
                    <a:pt x="106520" y="26870"/>
                    <a:pt x="101630" y="55853"/>
                    <a:pt x="93386" y="80236"/>
                  </a:cubicBezTo>
                  <a:lnTo>
                    <a:pt x="120000" y="96787"/>
                  </a:lnTo>
                  <a:lnTo>
                    <a:pt x="115644" y="119136"/>
                  </a:lnTo>
                  <a:lnTo>
                    <a:pt x="84320" y="105096"/>
                  </a:lnTo>
                  <a:lnTo>
                    <a:pt x="83089" y="108576"/>
                  </a:lnTo>
                  <a:lnTo>
                    <a:pt x="37682" y="108576"/>
                  </a:lnTo>
                  <a:cubicBezTo>
                    <a:pt x="37344" y="107593"/>
                    <a:pt x="36965" y="106588"/>
                    <a:pt x="36573" y="105560"/>
                  </a:cubicBezTo>
                  <a:lnTo>
                    <a:pt x="4355" y="120000"/>
                  </a:lnTo>
                  <a:lnTo>
                    <a:pt x="0" y="97651"/>
                  </a:lnTo>
                  <a:lnTo>
                    <a:pt x="26858" y="80948"/>
                  </a:lnTo>
                  <a:lnTo>
                    <a:pt x="26933" y="81102"/>
                  </a:lnTo>
                  <a:lnTo>
                    <a:pt x="27386" y="80145"/>
                  </a:lnTo>
                  <a:cubicBezTo>
                    <a:pt x="19373" y="55834"/>
                    <a:pt x="14457" y="26421"/>
                    <a:pt x="323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72;p23">
              <a:extLst>
                <a:ext uri="{FF2B5EF4-FFF2-40B4-BE49-F238E27FC236}">
                  <a16:creationId xmlns:a16="http://schemas.microsoft.com/office/drawing/2014/main" xmlns="" id="{41020501-3257-446F-8DFF-717F1E681B0A}"/>
                </a:ext>
              </a:extLst>
            </p:cNvPr>
            <p:cNvSpPr/>
            <p:nvPr/>
          </p:nvSpPr>
          <p:spPr>
            <a:xfrm>
              <a:off x="1164435" y="190079"/>
              <a:ext cx="298274" cy="2447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272" y="0"/>
                  </a:moveTo>
                  <a:cubicBezTo>
                    <a:pt x="85419" y="32159"/>
                    <a:pt x="105352" y="66120"/>
                    <a:pt x="120000" y="101283"/>
                  </a:cubicBezTo>
                  <a:cubicBezTo>
                    <a:pt x="82642" y="126647"/>
                    <a:pt x="37113" y="126193"/>
                    <a:pt x="0" y="100157"/>
                  </a:cubicBezTo>
                  <a:cubicBezTo>
                    <a:pt x="14227" y="65031"/>
                    <a:pt x="33664" y="31387"/>
                    <a:pt x="59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Rounded Rectangle 10">
            <a:extLst>
              <a:ext uri="{FF2B5EF4-FFF2-40B4-BE49-F238E27FC236}">
                <a16:creationId xmlns:a16="http://schemas.microsoft.com/office/drawing/2014/main" xmlns="" id="{12FB0E7D-400B-4A9B-9A1D-C64A42812BB3}"/>
              </a:ext>
            </a:extLst>
          </p:cNvPr>
          <p:cNvSpPr/>
          <p:nvPr/>
        </p:nvSpPr>
        <p:spPr>
          <a:xfrm>
            <a:off x="7028848" y="4090069"/>
            <a:ext cx="451057" cy="5969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 dirty="0"/>
          </a:p>
        </p:txBody>
      </p:sp>
      <p:sp>
        <p:nvSpPr>
          <p:cNvPr id="56" name="Trapezoid 6">
            <a:extLst>
              <a:ext uri="{FF2B5EF4-FFF2-40B4-BE49-F238E27FC236}">
                <a16:creationId xmlns:a16="http://schemas.microsoft.com/office/drawing/2014/main" xmlns="" id="{281F2C41-C05D-4C81-A5FD-DDFF8D3D183C}"/>
              </a:ext>
            </a:extLst>
          </p:cNvPr>
          <p:cNvSpPr>
            <a:spLocks/>
          </p:cNvSpPr>
          <p:nvPr/>
        </p:nvSpPr>
        <p:spPr>
          <a:xfrm>
            <a:off x="1538656" y="1869186"/>
            <a:ext cx="615991" cy="444187"/>
          </a:xfrm>
          <a:custGeom>
            <a:avLst/>
            <a:gdLst/>
            <a:ahLst/>
            <a:cxnLst/>
            <a:rect l="l" t="t" r="r" b="b"/>
            <a:pathLst>
              <a:path w="2801488" h="2964099">
                <a:moveTo>
                  <a:pt x="1393788" y="2251706"/>
                </a:moveTo>
                <a:cubicBezTo>
                  <a:pt x="1338380" y="2251706"/>
                  <a:pt x="1293463" y="2296623"/>
                  <a:pt x="1293463" y="2352031"/>
                </a:cubicBezTo>
                <a:cubicBezTo>
                  <a:pt x="1293463" y="2407439"/>
                  <a:pt x="1338380" y="2452356"/>
                  <a:pt x="1393788" y="2452356"/>
                </a:cubicBezTo>
                <a:cubicBezTo>
                  <a:pt x="1449196" y="2452356"/>
                  <a:pt x="1494113" y="2407439"/>
                  <a:pt x="1494113" y="2352031"/>
                </a:cubicBezTo>
                <a:cubicBezTo>
                  <a:pt x="1494113" y="2296623"/>
                  <a:pt x="1449196" y="2251706"/>
                  <a:pt x="1393788" y="2251706"/>
                </a:cubicBezTo>
                <a:close/>
                <a:moveTo>
                  <a:pt x="2189420" y="1936547"/>
                </a:moveTo>
                <a:cubicBezTo>
                  <a:pt x="1959955" y="1936547"/>
                  <a:pt x="1773936" y="2122566"/>
                  <a:pt x="1773936" y="2352031"/>
                </a:cubicBezTo>
                <a:cubicBezTo>
                  <a:pt x="1773936" y="2581496"/>
                  <a:pt x="1959955" y="2767515"/>
                  <a:pt x="2189420" y="2767515"/>
                </a:cubicBezTo>
                <a:cubicBezTo>
                  <a:pt x="2418885" y="2767515"/>
                  <a:pt x="2604904" y="2581496"/>
                  <a:pt x="2604904" y="2352031"/>
                </a:cubicBezTo>
                <a:cubicBezTo>
                  <a:pt x="2604904" y="2122566"/>
                  <a:pt x="2418885" y="1936547"/>
                  <a:pt x="2189420" y="1936547"/>
                </a:cubicBezTo>
                <a:close/>
                <a:moveTo>
                  <a:pt x="612068" y="1936547"/>
                </a:moveTo>
                <a:cubicBezTo>
                  <a:pt x="382603" y="1936547"/>
                  <a:pt x="196584" y="2122566"/>
                  <a:pt x="196584" y="2352031"/>
                </a:cubicBezTo>
                <a:cubicBezTo>
                  <a:pt x="196584" y="2581496"/>
                  <a:pt x="382603" y="2767515"/>
                  <a:pt x="612068" y="2767515"/>
                </a:cubicBezTo>
                <a:cubicBezTo>
                  <a:pt x="841533" y="2767515"/>
                  <a:pt x="1027552" y="2581496"/>
                  <a:pt x="1027552" y="2352031"/>
                </a:cubicBezTo>
                <a:cubicBezTo>
                  <a:pt x="1027552" y="2122566"/>
                  <a:pt x="841533" y="1936547"/>
                  <a:pt x="612068" y="1936547"/>
                </a:cubicBezTo>
                <a:close/>
                <a:moveTo>
                  <a:pt x="845776" y="315"/>
                </a:moveTo>
                <a:cubicBezTo>
                  <a:pt x="1032101" y="7965"/>
                  <a:pt x="1181399" y="153129"/>
                  <a:pt x="1195696" y="335717"/>
                </a:cubicBezTo>
                <a:lnTo>
                  <a:pt x="1198885" y="335806"/>
                </a:lnTo>
                <a:lnTo>
                  <a:pt x="1198706" y="366401"/>
                </a:lnTo>
                <a:cubicBezTo>
                  <a:pt x="1198883" y="367005"/>
                  <a:pt x="1198884" y="367612"/>
                  <a:pt x="1198884" y="368218"/>
                </a:cubicBezTo>
                <a:lnTo>
                  <a:pt x="1198695" y="368210"/>
                </a:lnTo>
                <a:lnTo>
                  <a:pt x="1197421" y="585651"/>
                </a:lnTo>
                <a:cubicBezTo>
                  <a:pt x="1245519" y="531733"/>
                  <a:pt x="1316597" y="499778"/>
                  <a:pt x="1394104" y="502960"/>
                </a:cubicBezTo>
                <a:cubicBezTo>
                  <a:pt x="1472998" y="506199"/>
                  <a:pt x="1542269" y="545176"/>
                  <a:pt x="1585751" y="604519"/>
                </a:cubicBezTo>
                <a:cubicBezTo>
                  <a:pt x="1585226" y="514948"/>
                  <a:pt x="1584701" y="425377"/>
                  <a:pt x="1584176" y="335806"/>
                </a:cubicBezTo>
                <a:lnTo>
                  <a:pt x="1585829" y="335760"/>
                </a:lnTo>
                <a:cubicBezTo>
                  <a:pt x="1602915" y="140060"/>
                  <a:pt x="1770945" y="-7755"/>
                  <a:pt x="1967493" y="315"/>
                </a:cubicBezTo>
                <a:cubicBezTo>
                  <a:pt x="2146853" y="7679"/>
                  <a:pt x="2291902" y="142468"/>
                  <a:pt x="2315427" y="315465"/>
                </a:cubicBezTo>
                <a:lnTo>
                  <a:pt x="2320109" y="315335"/>
                </a:lnTo>
                <a:lnTo>
                  <a:pt x="2729306" y="2069418"/>
                </a:lnTo>
                <a:cubicBezTo>
                  <a:pt x="2776307" y="2152970"/>
                  <a:pt x="2801488" y="2249560"/>
                  <a:pt x="2801488" y="2352031"/>
                </a:cubicBezTo>
                <a:cubicBezTo>
                  <a:pt x="2801488" y="2690067"/>
                  <a:pt x="2527456" y="2964099"/>
                  <a:pt x="2189420" y="2964099"/>
                </a:cubicBezTo>
                <a:cubicBezTo>
                  <a:pt x="1922036" y="2964099"/>
                  <a:pt x="1694697" y="2792645"/>
                  <a:pt x="1613824" y="2552817"/>
                </a:cubicBezTo>
                <a:cubicBezTo>
                  <a:pt x="1559905" y="2613347"/>
                  <a:pt x="1481232" y="2650901"/>
                  <a:pt x="1393788" y="2650901"/>
                </a:cubicBezTo>
                <a:cubicBezTo>
                  <a:pt x="1311973" y="2650901"/>
                  <a:pt x="1237837" y="2618027"/>
                  <a:pt x="1183996" y="2564635"/>
                </a:cubicBezTo>
                <a:cubicBezTo>
                  <a:pt x="1099341" y="2798210"/>
                  <a:pt x="875077" y="2964099"/>
                  <a:pt x="612068" y="2964099"/>
                </a:cubicBezTo>
                <a:cubicBezTo>
                  <a:pt x="274032" y="2964099"/>
                  <a:pt x="0" y="2690067"/>
                  <a:pt x="0" y="2352031"/>
                </a:cubicBezTo>
                <a:cubicBezTo>
                  <a:pt x="0" y="2288533"/>
                  <a:pt x="9669" y="2227293"/>
                  <a:pt x="30466" y="2170591"/>
                </a:cubicBezTo>
                <a:lnTo>
                  <a:pt x="30153" y="2170591"/>
                </a:lnTo>
                <a:lnTo>
                  <a:pt x="462952" y="315335"/>
                </a:lnTo>
                <a:lnTo>
                  <a:pt x="467801" y="315470"/>
                </a:lnTo>
                <a:cubicBezTo>
                  <a:pt x="493068" y="129842"/>
                  <a:pt x="656149" y="-7470"/>
                  <a:pt x="845776" y="3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1-10 Aprile</a:t>
            </a:r>
            <a:endParaRPr lang="it-IT" sz="2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190" r="9873" b="25460"/>
          <a:stretch/>
        </p:blipFill>
        <p:spPr>
          <a:xfrm>
            <a:off x="2518944" y="3329201"/>
            <a:ext cx="4036447" cy="224072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444" r="9162" b="25460"/>
          <a:stretch/>
        </p:blipFill>
        <p:spPr>
          <a:xfrm>
            <a:off x="670559" y="679270"/>
            <a:ext cx="3762104" cy="206527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t="19761" r="9177" b="23814"/>
          <a:stretch/>
        </p:blipFill>
        <p:spPr>
          <a:xfrm>
            <a:off x="7998553" y="3628881"/>
            <a:ext cx="3668921" cy="207523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462" r="9366" b="25570"/>
          <a:stretch/>
        </p:blipFill>
        <p:spPr>
          <a:xfrm>
            <a:off x="4506553" y="1335787"/>
            <a:ext cx="3492000" cy="191992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444" r="9263" b="25460"/>
          <a:stretch/>
        </p:blipFill>
        <p:spPr>
          <a:xfrm>
            <a:off x="8281716" y="134682"/>
            <a:ext cx="3700168" cy="20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11– </a:t>
            </a:r>
            <a:r>
              <a:rPr lang="it-IT" dirty="0"/>
              <a:t>2</a:t>
            </a:r>
            <a:r>
              <a:rPr lang="it-IT" dirty="0" smtClean="0"/>
              <a:t>0 Aprile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9887" r="1324" b="5576"/>
          <a:stretch/>
        </p:blipFill>
        <p:spPr>
          <a:xfrm>
            <a:off x="239225" y="618311"/>
            <a:ext cx="5334322" cy="31350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66873" y="137902"/>
            <a:ext cx="5912575" cy="4237236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7602579" y="1375943"/>
            <a:ext cx="478954" cy="27570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82488" y="4190306"/>
            <a:ext cx="1149696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Conte e Di </a:t>
            </a:r>
            <a:r>
              <a:rPr lang="it-IT" sz="1400" b="1" dirty="0" smtClean="0"/>
              <a:t>Maio: </a:t>
            </a:r>
            <a:r>
              <a:rPr lang="it-IT" sz="1400" dirty="0" smtClean="0"/>
              <a:t>sono i brand peggiori. Hanno una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Connectivity praticamente nulle ed una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molto bassa. Le strategie da seguire sono sempre le stesse: marketing per far parlare di loro, studio dei temi forti andando ad analizzare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ed aumentare la ricchezza del lessico.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 </a:t>
            </a: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per il secondo periodo consecutivo risulta non essere il brand migliore e come per Conte e Di Maio necessita di aumentare tutte e tre le dimensioni.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il brand ha una buona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ma dovrebbe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quindi bisognerebbe studiare strategie di comunicazione atte ad aumentare il contesto lessicale e delle strategie di marketing per far parlare di più di 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risulta essere il brand migliore. Potrebbe essere migliorata la </a:t>
            </a:r>
            <a:r>
              <a:rPr lang="it-IT" sz="1400" dirty="0" smtClean="0"/>
              <a:t>diversity in quanto dei tre indici è con valore piu basso.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08248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11-20 Aprile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444" r="9771" b="24952"/>
          <a:stretch/>
        </p:blipFill>
        <p:spPr>
          <a:xfrm>
            <a:off x="1241625" y="3852877"/>
            <a:ext cx="3670222" cy="205227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572" r="9568" b="25587"/>
          <a:stretch/>
        </p:blipFill>
        <p:spPr>
          <a:xfrm>
            <a:off x="244971" y="679270"/>
            <a:ext cx="3917046" cy="21597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444" r="10178" b="25460"/>
          <a:stretch/>
        </p:blipFill>
        <p:spPr>
          <a:xfrm>
            <a:off x="8220892" y="3782913"/>
            <a:ext cx="3613919" cy="201773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0445" r="9162" b="25333"/>
          <a:stretch/>
        </p:blipFill>
        <p:spPr>
          <a:xfrm>
            <a:off x="4347680" y="1695722"/>
            <a:ext cx="3783340" cy="208719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698" r="9366" b="25587"/>
          <a:stretch/>
        </p:blipFill>
        <p:spPr>
          <a:xfrm>
            <a:off x="8316684" y="386944"/>
            <a:ext cx="3653091" cy="19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21– 30 Aprile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2" t="10518" r="1083" b="5365"/>
          <a:stretch/>
        </p:blipFill>
        <p:spPr>
          <a:xfrm>
            <a:off x="278674" y="687975"/>
            <a:ext cx="5318241" cy="307412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884298" y="68235"/>
            <a:ext cx="6246742" cy="4225092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7826275" y="1515291"/>
            <a:ext cx="503826" cy="25249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2"/>
          <p:cNvSpPr txBox="1"/>
          <p:nvPr/>
        </p:nvSpPr>
        <p:spPr>
          <a:xfrm>
            <a:off x="438945" y="4040228"/>
            <a:ext cx="1149696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 : </a:t>
            </a:r>
            <a:r>
              <a:rPr lang="it-IT" sz="1400" dirty="0" smtClean="0"/>
              <a:t>è il brand peggiore come sempre è accaduto fino a questo momento. Ha una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Connectivity praticamente nulle ed una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molto bassa. Le strategie da seguire sono sempre le stesse: marketing per far parlare di se, studio dei temi forti andando ad analizzare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ed aumentare la ricchezza del lessico.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per il terzo periodo consecutivo risulta non essere il brand migliore e necessita di aumentare tutte e tre le dimensioni.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 e </a:t>
            </a:r>
            <a:r>
              <a:rPr lang="it-IT" sz="1400" b="1" dirty="0"/>
              <a:t>Di </a:t>
            </a:r>
            <a:r>
              <a:rPr lang="it-IT" sz="1400" b="1" dirty="0" smtClean="0"/>
              <a:t>Maio: </a:t>
            </a:r>
            <a:r>
              <a:rPr lang="it-IT" sz="1400" dirty="0" smtClean="0"/>
              <a:t>ii brand dovrebbero aumentare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quindi bisognerebbe far parlare di più di loro mediante marketing, studiare strategie di comunicazione atte ad aumentare il contesto lessicale e  </a:t>
            </a:r>
            <a:r>
              <a:rPr lang="it-IT" sz="1400" dirty="0"/>
              <a:t>studio dei temi forti andando ad analizzare i nodi con più alta </a:t>
            </a:r>
            <a:r>
              <a:rPr lang="it-IT" sz="1400" dirty="0" err="1"/>
              <a:t>connectivity</a:t>
            </a:r>
            <a:r>
              <a:rPr lang="it-IT" sz="1400" dirty="0"/>
              <a:t> </a:t>
            </a:r>
            <a:r>
              <a:rPr lang="it-IT" sz="1400" dirty="0" smtClean="0"/>
              <a:t>di Berlusconi.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risulta </a:t>
            </a:r>
            <a:r>
              <a:rPr lang="it-IT" sz="1400" dirty="0"/>
              <a:t>essere</a:t>
            </a:r>
            <a:r>
              <a:rPr lang="it-IT" sz="1400" dirty="0" smtClean="0"/>
              <a:t>, per il terzo periodo consecutivo, il brand migliore. Potrebbe essere migliorata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.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70308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21-30 Aprile</a:t>
            </a:r>
            <a:endParaRPr lang="it-IT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0317" r="9162" b="25079"/>
          <a:stretch/>
        </p:blipFill>
        <p:spPr>
          <a:xfrm>
            <a:off x="1559880" y="3770806"/>
            <a:ext cx="3682275" cy="203781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8" t="20715" r="9500" b="25460"/>
          <a:stretch/>
        </p:blipFill>
        <p:spPr>
          <a:xfrm>
            <a:off x="244971" y="783773"/>
            <a:ext cx="3796830" cy="209005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317" r="9568" b="25079"/>
          <a:stretch/>
        </p:blipFill>
        <p:spPr>
          <a:xfrm>
            <a:off x="7706703" y="3701137"/>
            <a:ext cx="3783659" cy="210747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190" r="9568" b="25460"/>
          <a:stretch/>
        </p:blipFill>
        <p:spPr>
          <a:xfrm>
            <a:off x="4120013" y="1349826"/>
            <a:ext cx="3811173" cy="210747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t="21080" r="9466" b="25968"/>
          <a:stretch/>
        </p:blipFill>
        <p:spPr>
          <a:xfrm>
            <a:off x="8170362" y="164286"/>
            <a:ext cx="3886438" cy="21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2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1– </a:t>
            </a:r>
            <a:r>
              <a:rPr lang="it-IT" dirty="0"/>
              <a:t>1</a:t>
            </a:r>
            <a:r>
              <a:rPr lang="it-IT" dirty="0" smtClean="0"/>
              <a:t>0 Maggio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t="10094" r="1204" b="5998"/>
          <a:stretch/>
        </p:blipFill>
        <p:spPr>
          <a:xfrm>
            <a:off x="242528" y="687976"/>
            <a:ext cx="5316161" cy="307412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957778" y="48403"/>
            <a:ext cx="6234222" cy="4305883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8178435" y="1288858"/>
            <a:ext cx="512721" cy="27570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73780" y="4242558"/>
            <a:ext cx="114969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Conte, Di Maio, Zingaretti e </a:t>
            </a: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tutti e quattro i brand hanno un valore molto basso del SBS. I brand dovrebbero studiare delle strategie di comunicazione atte ad aumentare la ricchezza e l’eterogeneità del contesto lessicale che circonda i brand stessi per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 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studiare quelli che sono i temi forti andando ad analizzare quali sono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. Infine dovrebbero aumentare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i brand necessitano di una strategia di marketing per far parlare di più di loro.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Berlusconi: </a:t>
            </a:r>
            <a:r>
              <a:rPr lang="it-IT" sz="1400" dirty="0" smtClean="0"/>
              <a:t>è il brand migliore e necessita solo di aumentare la ricchezza e l’eterogeneità del contesto lessicale.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4651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1-10 Maggio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3" t="20317" r="9061" b="25587"/>
          <a:stretch/>
        </p:blipFill>
        <p:spPr>
          <a:xfrm>
            <a:off x="2367023" y="3782697"/>
            <a:ext cx="3674875" cy="199426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9" t="20826" r="9061" b="25968"/>
          <a:stretch/>
        </p:blipFill>
        <p:spPr>
          <a:xfrm>
            <a:off x="244971" y="600892"/>
            <a:ext cx="3782159" cy="202909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952" r="10279" b="25587"/>
          <a:stretch/>
        </p:blipFill>
        <p:spPr>
          <a:xfrm>
            <a:off x="8324693" y="3949250"/>
            <a:ext cx="3607598" cy="199317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20698" r="9975" b="25079"/>
          <a:stretch/>
        </p:blipFill>
        <p:spPr>
          <a:xfrm>
            <a:off x="4198790" y="1278983"/>
            <a:ext cx="3883923" cy="215101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1206" r="9162" b="24825"/>
          <a:stretch/>
        </p:blipFill>
        <p:spPr>
          <a:xfrm>
            <a:off x="8254373" y="203474"/>
            <a:ext cx="3937627" cy="21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47500" lnSpcReduction="20000"/>
          </a:bodyPr>
          <a:lstStyle/>
          <a:p>
            <a:r>
              <a:rPr lang="it-IT" dirty="0" smtClean="0"/>
              <a:t>Periodo 11– 20 Maggio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9887" r="1204" b="6417"/>
          <a:stretch/>
        </p:blipFill>
        <p:spPr>
          <a:xfrm>
            <a:off x="233356" y="687975"/>
            <a:ext cx="5358662" cy="310896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783607" y="137902"/>
            <a:ext cx="6330016" cy="4536395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8378720" y="1611081"/>
            <a:ext cx="512721" cy="27570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348343" y="4579182"/>
            <a:ext cx="114969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ha un valore molto basso per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 Risulta essere bassa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. Le considerazioni per questo brand rimangono invariate rispetto ai periodi precedenti. Il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sceso rispetto al periodo precedente.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, Zingaretti e Berlusconi: </a:t>
            </a:r>
            <a:r>
              <a:rPr lang="it-IT" sz="1400" dirty="0" smtClean="0"/>
              <a:t>in questo periodo dovrebbero essere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lessicale). Tra i tre Berlusconi è l’unico ad aver perso rispetto al periodo precedente.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</a:t>
            </a:r>
            <a:r>
              <a:rPr lang="it-IT" sz="1400" dirty="0" smtClean="0"/>
              <a:t>: valgono le stesse considerazioni esposte per Conte anche se il brand è meglio posizionato rispetto a quest’ultimo. Il SBS è migliorato rispetto al periodo precedente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52789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 fontScale="92500"/>
          </a:bodyPr>
          <a:lstStyle/>
          <a:p>
            <a:r>
              <a:rPr lang="it-IT" sz="2400" dirty="0" smtClean="0"/>
              <a:t>Periodo 11-20 Maggio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445" r="9264" b="25333"/>
          <a:stretch/>
        </p:blipFill>
        <p:spPr>
          <a:xfrm>
            <a:off x="4380409" y="3946799"/>
            <a:ext cx="3492000" cy="1919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2" t="20572" r="9670" b="25460"/>
          <a:stretch/>
        </p:blipFill>
        <p:spPr>
          <a:xfrm>
            <a:off x="339634" y="2281647"/>
            <a:ext cx="3499200" cy="192139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1460" r="9263" b="25333"/>
          <a:stretch/>
        </p:blipFill>
        <p:spPr>
          <a:xfrm>
            <a:off x="8499565" y="3396345"/>
            <a:ext cx="3510000" cy="189766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444" r="10482" b="25841"/>
          <a:stretch/>
        </p:blipFill>
        <p:spPr>
          <a:xfrm>
            <a:off x="3631652" y="200298"/>
            <a:ext cx="3492000" cy="193593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0698" r="9365" b="25334"/>
          <a:stretch/>
        </p:blipFill>
        <p:spPr>
          <a:xfrm>
            <a:off x="7567749" y="914401"/>
            <a:ext cx="3510000" cy="19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9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47500" lnSpcReduction="20000"/>
          </a:bodyPr>
          <a:lstStyle/>
          <a:p>
            <a:r>
              <a:rPr lang="it-IT" dirty="0" smtClean="0"/>
              <a:t>Periodo 21– 30 Maggio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592018" y="137902"/>
            <a:ext cx="6286473" cy="4378246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8491947" y="1463036"/>
            <a:ext cx="512721" cy="27570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11896" r="2330" b="8122"/>
          <a:stretch/>
        </p:blipFill>
        <p:spPr>
          <a:xfrm>
            <a:off x="334883" y="674939"/>
            <a:ext cx="5257135" cy="3030583"/>
          </a:xfrm>
          <a:prstGeom prst="rect">
            <a:avLst/>
          </a:prstGeom>
        </p:spPr>
      </p:pic>
      <p:sp>
        <p:nvSpPr>
          <p:cNvPr id="8" name="CasellaDiTesto 2"/>
          <p:cNvSpPr txBox="1"/>
          <p:nvPr/>
        </p:nvSpPr>
        <p:spPr>
          <a:xfrm>
            <a:off x="444138" y="4413708"/>
            <a:ext cx="114969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 e Zingaretti: </a:t>
            </a:r>
            <a:r>
              <a:rPr lang="it-IT" sz="1400" dirty="0" smtClean="0"/>
              <a:t>hanno un valore molto basso per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 Risulta essere bassa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. Le considerazioni fatte per Conte nei periodi precedenti si possono applicare ad entrambi i brand. Il </a:t>
            </a:r>
            <a:r>
              <a:rPr lang="it-IT" sz="1400" dirty="0" err="1" smtClean="0"/>
              <a:t>Sbs</a:t>
            </a:r>
            <a:r>
              <a:rPr lang="it-IT" sz="1400" dirty="0" smtClean="0"/>
              <a:t> di Conte è comunque migliorato rispetto al periodo precedente ed è il migliore da inizio analisi.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/>
              <a:t> e Di </a:t>
            </a:r>
            <a:r>
              <a:rPr lang="it-IT" sz="1400" b="1" dirty="0" smtClean="0"/>
              <a:t>Maio: </a:t>
            </a:r>
            <a:r>
              <a:rPr lang="it-IT" sz="1400" dirty="0" smtClean="0"/>
              <a:t>in questo periodo dovrebbero essere leggermente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lessicale). Entrambi i brand migliorano il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(Di </a:t>
            </a:r>
            <a:r>
              <a:rPr lang="it-IT" sz="1400" dirty="0" err="1" smtClean="0"/>
              <a:t>maio</a:t>
            </a:r>
            <a:r>
              <a:rPr lang="it-IT" sz="1400" dirty="0" smtClean="0"/>
              <a:t> in maniera significativa).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Berlusconi </a:t>
            </a:r>
            <a:r>
              <a:rPr lang="it-IT" sz="1400" dirty="0" smtClean="0"/>
              <a:t>: è il brand migliore ed il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migliorato rispetto al periodo successivo.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302499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FFCE2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06A4367C-E441-4D97-B4F5-1BC02948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team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012E03DC-22D3-448B-A4B2-A3CEF7C75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«</a:t>
            </a:r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Achive More»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xmlns="" id="{EECFA004-C641-4954-8827-DD99B6F0F39A}"/>
              </a:ext>
            </a:extLst>
          </p:cNvPr>
          <p:cNvSpPr/>
          <p:nvPr/>
        </p:nvSpPr>
        <p:spPr>
          <a:xfrm>
            <a:off x="3605975" y="1336727"/>
            <a:ext cx="4930483" cy="4501747"/>
          </a:xfrm>
          <a:custGeom>
            <a:avLst/>
            <a:gdLst>
              <a:gd name="connsiteX0" fmla="*/ 1465659 w 2190750"/>
              <a:gd name="connsiteY0" fmla="*/ 0 h 2000250"/>
              <a:gd name="connsiteX1" fmla="*/ 733187 w 2190750"/>
              <a:gd name="connsiteY1" fmla="*/ 0 h 2000250"/>
              <a:gd name="connsiteX2" fmla="*/ 416004 w 2190750"/>
              <a:gd name="connsiteY2" fmla="*/ 182880 h 2000250"/>
              <a:gd name="connsiteX3" fmla="*/ 49292 w 2190750"/>
              <a:gd name="connsiteY3" fmla="*/ 817245 h 2000250"/>
              <a:gd name="connsiteX4" fmla="*/ 49292 w 2190750"/>
              <a:gd name="connsiteY4" fmla="*/ 1183005 h 2000250"/>
              <a:gd name="connsiteX5" fmla="*/ 416004 w 2190750"/>
              <a:gd name="connsiteY5" fmla="*/ 1817370 h 2000250"/>
              <a:gd name="connsiteX6" fmla="*/ 733187 w 2190750"/>
              <a:gd name="connsiteY6" fmla="*/ 2000250 h 2000250"/>
              <a:gd name="connsiteX7" fmla="*/ 1465659 w 2190750"/>
              <a:gd name="connsiteY7" fmla="*/ 2000250 h 2000250"/>
              <a:gd name="connsiteX8" fmla="*/ 1782842 w 2190750"/>
              <a:gd name="connsiteY8" fmla="*/ 1817370 h 2000250"/>
              <a:gd name="connsiteX9" fmla="*/ 2149555 w 2190750"/>
              <a:gd name="connsiteY9" fmla="*/ 1183005 h 2000250"/>
              <a:gd name="connsiteX10" fmla="*/ 2149555 w 2190750"/>
              <a:gd name="connsiteY10" fmla="*/ 817245 h 2000250"/>
              <a:gd name="connsiteX11" fmla="*/ 1782842 w 2190750"/>
              <a:gd name="connsiteY11" fmla="*/ 182880 h 2000250"/>
              <a:gd name="connsiteX12" fmla="*/ 1465659 w 2190750"/>
              <a:gd name="connsiteY12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0750" h="2000250">
                <a:moveTo>
                  <a:pt x="1465659" y="0"/>
                </a:moveTo>
                <a:lnTo>
                  <a:pt x="733187" y="0"/>
                </a:lnTo>
                <a:cubicBezTo>
                  <a:pt x="602694" y="0"/>
                  <a:pt x="481727" y="69533"/>
                  <a:pt x="416004" y="182880"/>
                </a:cubicBezTo>
                <a:lnTo>
                  <a:pt x="49292" y="817245"/>
                </a:lnTo>
                <a:cubicBezTo>
                  <a:pt x="-16431" y="930593"/>
                  <a:pt x="-16431" y="1069658"/>
                  <a:pt x="49292" y="1183005"/>
                </a:cubicBezTo>
                <a:lnTo>
                  <a:pt x="416004" y="1817370"/>
                </a:lnTo>
                <a:cubicBezTo>
                  <a:pt x="481727" y="1930718"/>
                  <a:pt x="601742" y="2000250"/>
                  <a:pt x="733187" y="2000250"/>
                </a:cubicBezTo>
                <a:lnTo>
                  <a:pt x="1465659" y="2000250"/>
                </a:lnTo>
                <a:cubicBezTo>
                  <a:pt x="1596152" y="2000250"/>
                  <a:pt x="1717119" y="1930718"/>
                  <a:pt x="1782842" y="1817370"/>
                </a:cubicBezTo>
                <a:lnTo>
                  <a:pt x="2149555" y="1183005"/>
                </a:lnTo>
                <a:cubicBezTo>
                  <a:pt x="2215277" y="1069658"/>
                  <a:pt x="2215277" y="930593"/>
                  <a:pt x="2149555" y="817245"/>
                </a:cubicBezTo>
                <a:lnTo>
                  <a:pt x="1782842" y="182880"/>
                </a:lnTo>
                <a:cubicBezTo>
                  <a:pt x="1717119" y="69533"/>
                  <a:pt x="1596152" y="0"/>
                  <a:pt x="146565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6" name="Graphic 11">
            <a:extLst>
              <a:ext uri="{FF2B5EF4-FFF2-40B4-BE49-F238E27FC236}">
                <a16:creationId xmlns:a16="http://schemas.microsoft.com/office/drawing/2014/main" xmlns="" id="{46EA8A03-BBBF-45FD-B8EA-F6505C6C1BBA}"/>
              </a:ext>
            </a:extLst>
          </p:cNvPr>
          <p:cNvSpPr/>
          <p:nvPr/>
        </p:nvSpPr>
        <p:spPr>
          <a:xfrm>
            <a:off x="3235933" y="1273489"/>
            <a:ext cx="1534434" cy="3672967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DA8B954C-14A2-43C4-A5F4-D4B5EBC9400F}"/>
              </a:ext>
            </a:extLst>
          </p:cNvPr>
          <p:cNvSpPr txBox="1">
            <a:spLocks/>
          </p:cNvSpPr>
          <p:nvPr/>
        </p:nvSpPr>
        <p:spPr>
          <a:xfrm>
            <a:off x="8490658" y="2230559"/>
            <a:ext cx="2592916" cy="38311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33" dirty="0" err="1" smtClean="0"/>
              <a:t>Graziano</a:t>
            </a:r>
            <a:r>
              <a:rPr lang="en-US" altLang="ko-KR" sz="2133" dirty="0" smtClean="0"/>
              <a:t> </a:t>
            </a:r>
            <a:r>
              <a:rPr lang="en-US" altLang="ko-KR" sz="2133" dirty="0" err="1" smtClean="0"/>
              <a:t>Ceritello</a:t>
            </a:r>
            <a:endParaRPr lang="ko-KR" altLang="en-US" sz="2133" dirty="0"/>
          </a:p>
        </p:txBody>
      </p:sp>
      <p:grpSp>
        <p:nvGrpSpPr>
          <p:cNvPr id="15" name="Group 25">
            <a:extLst>
              <a:ext uri="{FF2B5EF4-FFF2-40B4-BE49-F238E27FC236}">
                <a16:creationId xmlns:a16="http://schemas.microsoft.com/office/drawing/2014/main" xmlns="" id="{2F814E9B-C819-442F-950A-83056D5075F0}"/>
              </a:ext>
            </a:extLst>
          </p:cNvPr>
          <p:cNvGrpSpPr/>
          <p:nvPr/>
        </p:nvGrpSpPr>
        <p:grpSpPr>
          <a:xfrm>
            <a:off x="9410313" y="2718706"/>
            <a:ext cx="753600" cy="144000"/>
            <a:chOff x="899592" y="4371950"/>
            <a:chExt cx="565200" cy="108000"/>
          </a:xfrm>
          <a:solidFill>
            <a:srgbClr val="002060"/>
          </a:solidFill>
        </p:grpSpPr>
        <p:sp>
          <p:nvSpPr>
            <p:cNvPr id="16" name="Rectangle 26">
              <a:extLst>
                <a:ext uri="{FF2B5EF4-FFF2-40B4-BE49-F238E27FC236}">
                  <a16:creationId xmlns:a16="http://schemas.microsoft.com/office/drawing/2014/main" xmlns="" id="{55B458F2-107A-4673-A322-8F0F73FDEFD8}"/>
                </a:ext>
              </a:extLst>
            </p:cNvPr>
            <p:cNvSpPr/>
            <p:nvPr userDrawn="1"/>
          </p:nvSpPr>
          <p:spPr>
            <a:xfrm>
              <a:off x="8995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xmlns="" id="{AB232FD0-A280-4A37-BCA9-A73151EF0825}"/>
                </a:ext>
              </a:extLst>
            </p:cNvPr>
            <p:cNvSpPr/>
            <p:nvPr userDrawn="1"/>
          </p:nvSpPr>
          <p:spPr>
            <a:xfrm>
              <a:off x="10519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xmlns="" id="{496399AE-FFB6-49F5-B763-A6FE3B644A18}"/>
                </a:ext>
              </a:extLst>
            </p:cNvPr>
            <p:cNvSpPr/>
            <p:nvPr userDrawn="1"/>
          </p:nvSpPr>
          <p:spPr>
            <a:xfrm>
              <a:off x="12043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xmlns="" id="{C5FEFFBB-C29B-44AD-A998-2F8055947AA9}"/>
                </a:ext>
              </a:extLst>
            </p:cNvPr>
            <p:cNvSpPr/>
            <p:nvPr userDrawn="1"/>
          </p:nvSpPr>
          <p:spPr>
            <a:xfrm>
              <a:off x="13567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3">
            <a:extLst>
              <a:ext uri="{FF2B5EF4-FFF2-40B4-BE49-F238E27FC236}">
                <a16:creationId xmlns:a16="http://schemas.microsoft.com/office/drawing/2014/main" xmlns="" id="{EC9D42DD-95B6-4AC9-93A6-504AC0321DD7}"/>
              </a:ext>
            </a:extLst>
          </p:cNvPr>
          <p:cNvGrpSpPr/>
          <p:nvPr/>
        </p:nvGrpSpPr>
        <p:grpSpPr>
          <a:xfrm>
            <a:off x="9070917" y="3028585"/>
            <a:ext cx="1432399" cy="412167"/>
            <a:chOff x="3130166" y="5667342"/>
            <a:chExt cx="1254837" cy="361074"/>
          </a:xfrm>
          <a:solidFill>
            <a:srgbClr val="002060"/>
          </a:solidFill>
        </p:grpSpPr>
        <p:sp>
          <p:nvSpPr>
            <p:cNvPr id="21" name="Rounded Rectangle 3">
              <a:extLst>
                <a:ext uri="{FF2B5EF4-FFF2-40B4-BE49-F238E27FC236}">
                  <a16:creationId xmlns:a16="http://schemas.microsoft.com/office/drawing/2014/main" xmlns="" id="{A086B008-CCB1-42D4-8402-901E769DD696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Rounded Rectangle 39">
              <a:extLst>
                <a:ext uri="{FF2B5EF4-FFF2-40B4-BE49-F238E27FC236}">
                  <a16:creationId xmlns:a16="http://schemas.microsoft.com/office/drawing/2014/main" xmlns="" id="{A3FD7A43-924F-467D-8342-802BB05993A9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Rounded Rectangle 2">
              <a:extLst>
                <a:ext uri="{FF2B5EF4-FFF2-40B4-BE49-F238E27FC236}">
                  <a16:creationId xmlns:a16="http://schemas.microsoft.com/office/drawing/2014/main" xmlns="" id="{E089F0D7-04F7-446C-A8C8-6E2E51E02004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xmlns="" id="{09D28323-788B-4324-86FD-D7D1969EE72C}"/>
              </a:ext>
            </a:extLst>
          </p:cNvPr>
          <p:cNvSpPr txBox="1">
            <a:spLocks/>
          </p:cNvSpPr>
          <p:nvPr/>
        </p:nvSpPr>
        <p:spPr>
          <a:xfrm>
            <a:off x="735928" y="2230559"/>
            <a:ext cx="2592916" cy="38311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33" dirty="0"/>
              <a:t>Roberto La Mantia</a:t>
            </a:r>
            <a:endParaRPr lang="ko-KR" altLang="en-US" sz="2133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xmlns="" id="{A87B27FA-D87B-496F-87F8-743B053EF0E7}"/>
              </a:ext>
            </a:extLst>
          </p:cNvPr>
          <p:cNvSpPr txBox="1">
            <a:spLocks/>
          </p:cNvSpPr>
          <p:nvPr/>
        </p:nvSpPr>
        <p:spPr>
          <a:xfrm>
            <a:off x="954487" y="2646953"/>
            <a:ext cx="2592288" cy="38404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dirty="0"/>
          </a:p>
        </p:txBody>
      </p:sp>
      <p:grpSp>
        <p:nvGrpSpPr>
          <p:cNvPr id="27" name="Group 7">
            <a:extLst>
              <a:ext uri="{FF2B5EF4-FFF2-40B4-BE49-F238E27FC236}">
                <a16:creationId xmlns:a16="http://schemas.microsoft.com/office/drawing/2014/main" xmlns="" id="{85DCE6B2-8904-4D1B-B635-A7DA75626099}"/>
              </a:ext>
            </a:extLst>
          </p:cNvPr>
          <p:cNvGrpSpPr/>
          <p:nvPr/>
        </p:nvGrpSpPr>
        <p:grpSpPr>
          <a:xfrm>
            <a:off x="5532616" y="6071745"/>
            <a:ext cx="753600" cy="144000"/>
            <a:chOff x="899592" y="4371950"/>
            <a:chExt cx="565200" cy="108000"/>
          </a:xfrm>
          <a:solidFill>
            <a:schemeClr val="accent2"/>
          </a:solidFill>
        </p:grpSpPr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xmlns="" id="{5A127AAC-1158-405C-BDCB-9D5821714623}"/>
                </a:ext>
              </a:extLst>
            </p:cNvPr>
            <p:cNvSpPr/>
            <p:nvPr userDrawn="1"/>
          </p:nvSpPr>
          <p:spPr>
            <a:xfrm>
              <a:off x="8995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xmlns="" id="{AD990865-8892-4119-B5F1-34D1330B0B3C}"/>
                </a:ext>
              </a:extLst>
            </p:cNvPr>
            <p:cNvSpPr/>
            <p:nvPr userDrawn="1"/>
          </p:nvSpPr>
          <p:spPr>
            <a:xfrm>
              <a:off x="10519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Rectangle 10">
              <a:extLst>
                <a:ext uri="{FF2B5EF4-FFF2-40B4-BE49-F238E27FC236}">
                  <a16:creationId xmlns:a16="http://schemas.microsoft.com/office/drawing/2014/main" xmlns="" id="{54CDCBBA-F92C-4A39-918B-29CAE3DFD271}"/>
                </a:ext>
              </a:extLst>
            </p:cNvPr>
            <p:cNvSpPr/>
            <p:nvPr userDrawn="1"/>
          </p:nvSpPr>
          <p:spPr>
            <a:xfrm>
              <a:off x="12043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Rectangle 11">
              <a:extLst>
                <a:ext uri="{FF2B5EF4-FFF2-40B4-BE49-F238E27FC236}">
                  <a16:creationId xmlns:a16="http://schemas.microsoft.com/office/drawing/2014/main" xmlns="" id="{0AF39BCA-482C-45E6-B524-4EEE97CBFF6B}"/>
                </a:ext>
              </a:extLst>
            </p:cNvPr>
            <p:cNvSpPr/>
            <p:nvPr userDrawn="1"/>
          </p:nvSpPr>
          <p:spPr>
            <a:xfrm>
              <a:off x="13567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45">
            <a:extLst>
              <a:ext uri="{FF2B5EF4-FFF2-40B4-BE49-F238E27FC236}">
                <a16:creationId xmlns:a16="http://schemas.microsoft.com/office/drawing/2014/main" xmlns="" id="{CC4121E0-0D88-488E-8A88-266A1349638F}"/>
              </a:ext>
            </a:extLst>
          </p:cNvPr>
          <p:cNvGrpSpPr/>
          <p:nvPr/>
        </p:nvGrpSpPr>
        <p:grpSpPr>
          <a:xfrm>
            <a:off x="1267937" y="2838974"/>
            <a:ext cx="1432399" cy="412167"/>
            <a:chOff x="3130166" y="5667342"/>
            <a:chExt cx="1254837" cy="361074"/>
          </a:xfrm>
          <a:solidFill>
            <a:srgbClr val="C00000"/>
          </a:solidFill>
        </p:grpSpPr>
        <p:sp>
          <p:nvSpPr>
            <p:cNvPr id="33" name="Rounded Rectangle 3">
              <a:extLst>
                <a:ext uri="{FF2B5EF4-FFF2-40B4-BE49-F238E27FC236}">
                  <a16:creationId xmlns:a16="http://schemas.microsoft.com/office/drawing/2014/main" xmlns="" id="{410AC2D3-27DB-413F-BAC4-E6C350A7BA13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Rounded Rectangle 39">
              <a:extLst>
                <a:ext uri="{FF2B5EF4-FFF2-40B4-BE49-F238E27FC236}">
                  <a16:creationId xmlns:a16="http://schemas.microsoft.com/office/drawing/2014/main" xmlns="" id="{232099E4-0165-460B-B4F8-4904F465055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Rounded Rectangle 2">
              <a:extLst>
                <a:ext uri="{FF2B5EF4-FFF2-40B4-BE49-F238E27FC236}">
                  <a16:creationId xmlns:a16="http://schemas.microsoft.com/office/drawing/2014/main" xmlns="" id="{DAF2F78E-533B-484F-9EC5-32AA923501F7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Graphic 11">
            <a:extLst>
              <a:ext uri="{FF2B5EF4-FFF2-40B4-BE49-F238E27FC236}">
                <a16:creationId xmlns:a16="http://schemas.microsoft.com/office/drawing/2014/main" xmlns="" id="{46EA8A03-BBBF-45FD-B8EA-F6505C6C1BBA}"/>
              </a:ext>
            </a:extLst>
          </p:cNvPr>
          <p:cNvSpPr/>
          <p:nvPr/>
        </p:nvSpPr>
        <p:spPr>
          <a:xfrm>
            <a:off x="5107547" y="1847382"/>
            <a:ext cx="1534434" cy="3655995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38" name="Graphic 11">
            <a:extLst>
              <a:ext uri="{FF2B5EF4-FFF2-40B4-BE49-F238E27FC236}">
                <a16:creationId xmlns:a16="http://schemas.microsoft.com/office/drawing/2014/main" xmlns="" id="{46EA8A03-BBBF-45FD-B8EA-F6505C6C1BBA}"/>
              </a:ext>
            </a:extLst>
          </p:cNvPr>
          <p:cNvSpPr/>
          <p:nvPr/>
        </p:nvSpPr>
        <p:spPr>
          <a:xfrm>
            <a:off x="7020861" y="1445616"/>
            <a:ext cx="1534434" cy="3785847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xmlns="" id="{09D28323-788B-4324-86FD-D7D1969EE72C}"/>
              </a:ext>
            </a:extLst>
          </p:cNvPr>
          <p:cNvSpPr txBox="1">
            <a:spLocks/>
          </p:cNvSpPr>
          <p:nvPr/>
        </p:nvSpPr>
        <p:spPr>
          <a:xfrm>
            <a:off x="4656503" y="5507035"/>
            <a:ext cx="2592916" cy="38311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33" dirty="0" smtClean="0"/>
              <a:t>Andrea </a:t>
            </a:r>
            <a:r>
              <a:rPr lang="en-US" altLang="ko-KR" sz="2133" dirty="0" err="1" smtClean="0"/>
              <a:t>Ceccobelli</a:t>
            </a:r>
            <a:endParaRPr lang="ko-KR" altLang="en-US" sz="2133" dirty="0"/>
          </a:p>
        </p:txBody>
      </p:sp>
      <p:grpSp>
        <p:nvGrpSpPr>
          <p:cNvPr id="40" name="Group 7">
            <a:extLst>
              <a:ext uri="{FF2B5EF4-FFF2-40B4-BE49-F238E27FC236}">
                <a16:creationId xmlns:a16="http://schemas.microsoft.com/office/drawing/2014/main" xmlns="" id="{85DCE6B2-8904-4D1B-B635-A7DA75626099}"/>
              </a:ext>
            </a:extLst>
          </p:cNvPr>
          <p:cNvGrpSpPr/>
          <p:nvPr/>
        </p:nvGrpSpPr>
        <p:grpSpPr>
          <a:xfrm>
            <a:off x="1622953" y="2606599"/>
            <a:ext cx="753600" cy="144000"/>
            <a:chOff x="899592" y="4371950"/>
            <a:chExt cx="565200" cy="108000"/>
          </a:xfrm>
          <a:solidFill>
            <a:srgbClr val="C00000"/>
          </a:solidFill>
        </p:grpSpPr>
        <p:sp>
          <p:nvSpPr>
            <p:cNvPr id="41" name="Rectangle 8">
              <a:extLst>
                <a:ext uri="{FF2B5EF4-FFF2-40B4-BE49-F238E27FC236}">
                  <a16:creationId xmlns:a16="http://schemas.microsoft.com/office/drawing/2014/main" xmlns="" id="{5A127AAC-1158-405C-BDCB-9D5821714623}"/>
                </a:ext>
              </a:extLst>
            </p:cNvPr>
            <p:cNvSpPr/>
            <p:nvPr userDrawn="1"/>
          </p:nvSpPr>
          <p:spPr>
            <a:xfrm>
              <a:off x="8995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xmlns="" id="{AD990865-8892-4119-B5F1-34D1330B0B3C}"/>
                </a:ext>
              </a:extLst>
            </p:cNvPr>
            <p:cNvSpPr/>
            <p:nvPr userDrawn="1"/>
          </p:nvSpPr>
          <p:spPr>
            <a:xfrm>
              <a:off x="10519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Rectangle 10">
              <a:extLst>
                <a:ext uri="{FF2B5EF4-FFF2-40B4-BE49-F238E27FC236}">
                  <a16:creationId xmlns:a16="http://schemas.microsoft.com/office/drawing/2014/main" xmlns="" id="{54CDCBBA-F92C-4A39-918B-29CAE3DFD271}"/>
                </a:ext>
              </a:extLst>
            </p:cNvPr>
            <p:cNvSpPr/>
            <p:nvPr userDrawn="1"/>
          </p:nvSpPr>
          <p:spPr>
            <a:xfrm>
              <a:off x="12043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xmlns="" id="{0AF39BCA-482C-45E6-B524-4EEE97CBFF6B}"/>
                </a:ext>
              </a:extLst>
            </p:cNvPr>
            <p:cNvSpPr/>
            <p:nvPr userDrawn="1"/>
          </p:nvSpPr>
          <p:spPr>
            <a:xfrm>
              <a:off x="13567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5">
            <a:extLst>
              <a:ext uri="{FF2B5EF4-FFF2-40B4-BE49-F238E27FC236}">
                <a16:creationId xmlns:a16="http://schemas.microsoft.com/office/drawing/2014/main" xmlns="" id="{CC4121E0-0D88-488E-8A88-266A1349638F}"/>
              </a:ext>
            </a:extLst>
          </p:cNvPr>
          <p:cNvGrpSpPr/>
          <p:nvPr/>
        </p:nvGrpSpPr>
        <p:grpSpPr>
          <a:xfrm>
            <a:off x="5187980" y="6314353"/>
            <a:ext cx="1432399" cy="412167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46" name="Rounded Rectangle 3">
              <a:extLst>
                <a:ext uri="{FF2B5EF4-FFF2-40B4-BE49-F238E27FC236}">
                  <a16:creationId xmlns:a16="http://schemas.microsoft.com/office/drawing/2014/main" xmlns="" id="{410AC2D3-27DB-413F-BAC4-E6C350A7BA13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Rounded Rectangle 39">
              <a:extLst>
                <a:ext uri="{FF2B5EF4-FFF2-40B4-BE49-F238E27FC236}">
                  <a16:creationId xmlns:a16="http://schemas.microsoft.com/office/drawing/2014/main" xmlns="" id="{232099E4-0165-460B-B4F8-4904F465055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Rounded Rectangle 2">
              <a:extLst>
                <a:ext uri="{FF2B5EF4-FFF2-40B4-BE49-F238E27FC236}">
                  <a16:creationId xmlns:a16="http://schemas.microsoft.com/office/drawing/2014/main" xmlns="" id="{DAF2F78E-533B-484F-9EC5-32AA923501F7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1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 fontScale="92500"/>
          </a:bodyPr>
          <a:lstStyle/>
          <a:p>
            <a:r>
              <a:rPr lang="it-IT" sz="2400" dirty="0" smtClean="0"/>
              <a:t>Periodo 21-30 Maggio</a:t>
            </a:r>
            <a:endParaRPr lang="it-IT" sz="2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444" r="9568" b="25460"/>
          <a:stretch/>
        </p:blipFill>
        <p:spPr>
          <a:xfrm>
            <a:off x="3943877" y="3840480"/>
            <a:ext cx="3492000" cy="192943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572" r="9873" b="26095"/>
          <a:stretch/>
        </p:blipFill>
        <p:spPr>
          <a:xfrm>
            <a:off x="244971" y="1938223"/>
            <a:ext cx="3492000" cy="190225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t="20063" r="9465" b="24825"/>
          <a:stretch/>
        </p:blipFill>
        <p:spPr>
          <a:xfrm>
            <a:off x="8001934" y="3161212"/>
            <a:ext cx="3492000" cy="193307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698" r="9366" b="25461"/>
          <a:stretch/>
        </p:blipFill>
        <p:spPr>
          <a:xfrm>
            <a:off x="4005533" y="386944"/>
            <a:ext cx="3517200" cy="192176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0952" r="9467" b="25460"/>
          <a:stretch/>
        </p:blipFill>
        <p:spPr>
          <a:xfrm>
            <a:off x="8001934" y="231110"/>
            <a:ext cx="3492000" cy="191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47500" lnSpcReduction="20000"/>
          </a:bodyPr>
          <a:lstStyle/>
          <a:p>
            <a:r>
              <a:rPr lang="it-IT" dirty="0" smtClean="0"/>
              <a:t>Periodo 31 Maggio - 9 Giugno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3" t="9887" r="1204" b="5365"/>
          <a:stretch/>
        </p:blipFill>
        <p:spPr>
          <a:xfrm>
            <a:off x="257952" y="687976"/>
            <a:ext cx="5307608" cy="310896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827681" y="76942"/>
            <a:ext cx="6234222" cy="4467745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9005750" y="635717"/>
            <a:ext cx="477881" cy="36104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73780" y="4242558"/>
            <a:ext cx="1149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Conte, Di Maio, Zingaretti e Berlusconi: </a:t>
            </a:r>
            <a:r>
              <a:rPr lang="it-IT" sz="1400" dirty="0" smtClean="0"/>
              <a:t>tutti e quattro i brand hanno un valore molto basso del SBS. I brand dovrebbero studiare delle strategie di comunicazione atte ad aumentare la ricchezza e l’eterogeneità del contesto lessicale che circonda i brand stessi per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 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studiare quelli che sono i temi forti andando ad analizzare quali sono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. Infine dovrebbero aumentare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i brand necessitano di una strategia di marketing per far parlare di più di loro. Zingaretti è l’unico tra i quattro che è in controtendenza rispetto al periodo precedente.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 necessita solo di aumentare la ricchezza e l’eterogeneità del contesto lessicale. È il secondo punteggio più alto ottenuto fino a questo momento.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41617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048355" cy="584652"/>
          </a:xfrm>
        </p:spPr>
        <p:txBody>
          <a:bodyPr>
            <a:normAutofit fontScale="85000" lnSpcReduction="10000"/>
          </a:bodyPr>
          <a:lstStyle/>
          <a:p>
            <a:r>
              <a:rPr lang="it-IT" sz="2400" dirty="0" smtClean="0"/>
              <a:t>Periodo 31 Maggio – 9 Giugno</a:t>
            </a:r>
            <a:endParaRPr lang="it-IT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2" t="19936" r="9467" b="25207"/>
          <a:stretch/>
        </p:blipFill>
        <p:spPr>
          <a:xfrm>
            <a:off x="1497875" y="3521175"/>
            <a:ext cx="3510000" cy="19565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0952" r="8959" b="25587"/>
          <a:stretch/>
        </p:blipFill>
        <p:spPr>
          <a:xfrm>
            <a:off x="339633" y="841262"/>
            <a:ext cx="3517200" cy="190817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318" r="9162" b="25333"/>
          <a:stretch/>
        </p:blipFill>
        <p:spPr>
          <a:xfrm>
            <a:off x="7778266" y="3719219"/>
            <a:ext cx="3492000" cy="19210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1460" r="8857" b="25333"/>
          <a:stretch/>
        </p:blipFill>
        <p:spPr>
          <a:xfrm>
            <a:off x="4189115" y="1271099"/>
            <a:ext cx="3492000" cy="188307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952" r="9568" b="25841"/>
          <a:stretch/>
        </p:blipFill>
        <p:spPr>
          <a:xfrm>
            <a:off x="8307977" y="851706"/>
            <a:ext cx="3492000" cy="18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10 – 19 Giugno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10727" r="962" b="5155"/>
          <a:stretch/>
        </p:blipFill>
        <p:spPr>
          <a:xfrm>
            <a:off x="257952" y="687975"/>
            <a:ext cx="5334066" cy="308773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18738" y="41657"/>
            <a:ext cx="6112302" cy="4380371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9484734" y="1698159"/>
            <a:ext cx="416905" cy="23651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348343" y="4118789"/>
            <a:ext cx="114969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in questo periodo il brand raggiunge il suo valore massimo da quando è iniziata l’analisi. Ha ancora un valore basso per tutte e tre le dimensioni del SBS. Le considerazioni per questo brand rimangono invariate rispetto al periodo precedente.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in questo periodo dovrebbero essere leggermente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lessicale). È da migliorare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. Il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in netto calo rispetto ai 10 giorni precedenti.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il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in aumento rispetto al periodo precedente. Come per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dovrebbe migliorare in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e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</a:t>
            </a:r>
            <a:r>
              <a:rPr lang="it-IT" sz="1400" dirty="0" smtClean="0"/>
              <a:t>: per la prima volta risulta essere il miglior brand del periodo preso in esame anche se in senso assoluto il </a:t>
            </a:r>
            <a:r>
              <a:rPr lang="it-IT" sz="1400" dirty="0" err="1" smtClean="0"/>
              <a:t>sbs</a:t>
            </a:r>
            <a:r>
              <a:rPr lang="it-IT" sz="1400" dirty="0" smtClean="0"/>
              <a:t> risulta ancora essere basso.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Berlusconi:</a:t>
            </a:r>
            <a:r>
              <a:rPr lang="it-IT" sz="1400" dirty="0" smtClean="0"/>
              <a:t>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</a:t>
            </a:r>
            <a:r>
              <a:rPr lang="it-IT" sz="1400" dirty="0" err="1" smtClean="0"/>
              <a:t>pressochè</a:t>
            </a:r>
            <a:r>
              <a:rPr lang="it-IT" sz="1400" dirty="0" smtClean="0"/>
              <a:t> invariato rispetto al periodo precedente. Da migliorare tutte e tre le dimensioni </a:t>
            </a:r>
            <a:endParaRPr lang="it-IT" sz="1400" b="1" dirty="0" smtClean="0"/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5333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048355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10 - 19 Giugno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20572" r="9975" b="25206"/>
          <a:stretch/>
        </p:blipFill>
        <p:spPr>
          <a:xfrm>
            <a:off x="2068217" y="2882538"/>
            <a:ext cx="3492000" cy="193396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0698" r="9975" b="26222"/>
          <a:stretch/>
        </p:blipFill>
        <p:spPr>
          <a:xfrm>
            <a:off x="322217" y="592183"/>
            <a:ext cx="3492000" cy="189074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1333" r="9771" b="25841"/>
          <a:stretch/>
        </p:blipFill>
        <p:spPr>
          <a:xfrm>
            <a:off x="6383383" y="4046151"/>
            <a:ext cx="3492000" cy="188904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572" r="9467" b="25968"/>
          <a:stretch/>
        </p:blipFill>
        <p:spPr>
          <a:xfrm>
            <a:off x="4288971" y="365666"/>
            <a:ext cx="3492000" cy="190431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19683" r="9568" b="26476"/>
          <a:stretch/>
        </p:blipFill>
        <p:spPr>
          <a:xfrm>
            <a:off x="7858217" y="1642096"/>
            <a:ext cx="3492000" cy="192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20 – 29 Giugno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2" t="8835" r="962" b="5154"/>
          <a:stretch/>
        </p:blipFill>
        <p:spPr>
          <a:xfrm>
            <a:off x="235130" y="687975"/>
            <a:ext cx="5426470" cy="320263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88406" y="74187"/>
            <a:ext cx="5990382" cy="4292997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9780826" y="2211977"/>
            <a:ext cx="416905" cy="18687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38945" y="4040228"/>
            <a:ext cx="1149696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Conte </a:t>
            </a:r>
            <a:r>
              <a:rPr lang="it-IT" sz="1400" b="1" dirty="0" smtClean="0"/>
              <a:t>e </a:t>
            </a:r>
            <a:r>
              <a:rPr lang="it-IT" sz="1400" b="1" dirty="0" err="1" smtClean="0"/>
              <a:t>Salvini</a:t>
            </a:r>
            <a:r>
              <a:rPr lang="it-IT" sz="1400" b="1" dirty="0" smtClean="0"/>
              <a:t> : </a:t>
            </a:r>
            <a:r>
              <a:rPr lang="it-IT" sz="1400" dirty="0"/>
              <a:t>p</a:t>
            </a:r>
            <a:r>
              <a:rPr lang="it-IT" sz="1400" dirty="0" smtClean="0"/>
              <a:t>ur avendo praticamente lo stesso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provengono da due situazioni completamente opposte rispetto al periodo precedente. Conte è in risalita (è aumentata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e quindi se ne sta parlando di più) e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in discesa (sono diminuite tutte e tre le dimensioni). Sono entrambi bassi su tutte e tre le dimensioni.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Maio: </a:t>
            </a:r>
            <a:r>
              <a:rPr lang="it-IT" sz="1400" dirty="0" smtClean="0"/>
              <a:t>in questo periodo Di Maio raggiunge uno dei valori più bassi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dall’inizio dell’analisi ed è in netto calo rispetto al periodo precedente</a:t>
            </a:r>
            <a:r>
              <a:rPr lang="it-IT" sz="1400" dirty="0"/>
              <a:t>. Ha una </a:t>
            </a:r>
            <a:r>
              <a:rPr lang="it-IT" sz="1400" dirty="0" err="1"/>
              <a:t>Diversity</a:t>
            </a:r>
            <a:r>
              <a:rPr lang="it-IT" sz="1400" dirty="0"/>
              <a:t> e Connectivity praticamente nulle ed una </a:t>
            </a:r>
            <a:r>
              <a:rPr lang="it-IT" sz="1400" dirty="0" err="1"/>
              <a:t>prevalence</a:t>
            </a:r>
            <a:r>
              <a:rPr lang="it-IT" sz="1400" dirty="0"/>
              <a:t> molto bassa. Le strategie da seguire sono sempre le stesse: marketing per far parlare di se, studio dei temi forti andando ad analizzare i nodi con più alta </a:t>
            </a:r>
            <a:r>
              <a:rPr lang="it-IT" sz="1400" dirty="0" err="1"/>
              <a:t>connectivity</a:t>
            </a:r>
            <a:r>
              <a:rPr lang="it-IT" sz="1400" dirty="0"/>
              <a:t> ed aumentare la ricchezza del lessico. </a:t>
            </a:r>
            <a:endParaRPr lang="it-IT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è il brand migliore del periodo ed in risalita rispetto al periodo precedente. Dovrebbe aumentare comunque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che risulta in termini assoluti bassa (aumentare il contesto lessicale).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il brand è basso in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 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24143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048355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20 - 29 Giugno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826" r="9060" b="25714"/>
          <a:stretch/>
        </p:blipFill>
        <p:spPr>
          <a:xfrm>
            <a:off x="931818" y="3648893"/>
            <a:ext cx="3492000" cy="189449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1206" r="9669" b="26095"/>
          <a:stretch/>
        </p:blipFill>
        <p:spPr>
          <a:xfrm>
            <a:off x="313508" y="679270"/>
            <a:ext cx="3492000" cy="188205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t="20952" r="10483" b="26349"/>
          <a:stretch/>
        </p:blipFill>
        <p:spPr>
          <a:xfrm>
            <a:off x="6022044" y="3962401"/>
            <a:ext cx="3492000" cy="191184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1080" r="9771" b="25587"/>
          <a:stretch/>
        </p:blipFill>
        <p:spPr>
          <a:xfrm>
            <a:off x="8238580" y="679270"/>
            <a:ext cx="3492000" cy="190472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1080" r="10178" b="25968"/>
          <a:stretch/>
        </p:blipFill>
        <p:spPr>
          <a:xfrm>
            <a:off x="4276044" y="1547620"/>
            <a:ext cx="3492000" cy="19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47500" lnSpcReduction="20000"/>
          </a:bodyPr>
          <a:lstStyle/>
          <a:p>
            <a:r>
              <a:rPr lang="it-IT" dirty="0" smtClean="0"/>
              <a:t>Periodo 30 Giugno – 9 Luglio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8" t="9887" r="1204" b="5786"/>
          <a:stretch/>
        </p:blipFill>
        <p:spPr>
          <a:xfrm>
            <a:off x="209005" y="687975"/>
            <a:ext cx="5452595" cy="312802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922857" y="36807"/>
            <a:ext cx="6182057" cy="4430361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10059514" y="714098"/>
            <a:ext cx="399480" cy="3497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73780" y="4242558"/>
            <a:ext cx="114969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Conte, Di Maio, Zingaretti e Berlusconi: </a:t>
            </a:r>
            <a:r>
              <a:rPr lang="it-IT" sz="1400" dirty="0" smtClean="0"/>
              <a:t>tutti e quattro i brand hanno un valore molto basso del SBS. I brand dovrebbero studiare delle strategie di comunicazione atte ad aumentare la ricchezza e l’eterogeneità del contesto lessicale che circonda i brand stessi per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 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studiare quelli che sono i temi forti andando ad analizzare quali sono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. Infine dovrebbero aumentare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i brand necessitano di una strategia di marketing per far parlare di più di loro. Di Maio è l’unico tra i quattro che è in controtendenza rispetto al periodo precedente (sono aumentate tutte le dimensioni).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ed è ben posizionato su tutte e tre le dimensioni.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359706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205109" cy="584652"/>
          </a:xfrm>
        </p:spPr>
        <p:txBody>
          <a:bodyPr>
            <a:normAutofit fontScale="92500"/>
          </a:bodyPr>
          <a:lstStyle/>
          <a:p>
            <a:r>
              <a:rPr lang="it-IT" sz="2400" dirty="0" smtClean="0"/>
              <a:t>Periodo 30 Giugno – 9 Luglio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572" r="9467" b="25841"/>
          <a:stretch/>
        </p:blipFill>
        <p:spPr>
          <a:xfrm>
            <a:off x="844732" y="3204755"/>
            <a:ext cx="3492000" cy="191379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825" r="9669" b="25461"/>
          <a:stretch/>
        </p:blipFill>
        <p:spPr>
          <a:xfrm>
            <a:off x="348480" y="609600"/>
            <a:ext cx="3492000" cy="191833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317" r="10482" b="26222"/>
          <a:stretch/>
        </p:blipFill>
        <p:spPr>
          <a:xfrm>
            <a:off x="6174378" y="3762104"/>
            <a:ext cx="3492000" cy="192930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952" r="9771" b="26222"/>
          <a:stretch/>
        </p:blipFill>
        <p:spPr>
          <a:xfrm>
            <a:off x="4022366" y="1310789"/>
            <a:ext cx="3492000" cy="189396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826" r="9669" b="25714"/>
          <a:stretch/>
        </p:blipFill>
        <p:spPr>
          <a:xfrm>
            <a:off x="8168640" y="1310789"/>
            <a:ext cx="3492000" cy="19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10 - 19 Luglio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9887" r="1324" b="5786"/>
          <a:stretch/>
        </p:blipFill>
        <p:spPr>
          <a:xfrm>
            <a:off x="224380" y="609598"/>
            <a:ext cx="5319140" cy="310025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18652" y="111778"/>
            <a:ext cx="6103680" cy="4108271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10399149" y="949222"/>
            <a:ext cx="391809" cy="2948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224380" y="3897824"/>
            <a:ext cx="114969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Ha ancora un valore basso per tutte e tre le dimensioni del SBS. Le considerazioni per questo brand rimangono invariate rispetto ai periodi precedenti.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in questo periodo dovrebbero essere leggermente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lessicale). È da migliorare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. Il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in netto calo rispetto ai 10 giorni precedenti.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il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in aumento rispetto al periodo precedente. Il brand dovrebbe migliorare in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e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</a:t>
            </a:r>
            <a:r>
              <a:rPr lang="it-IT" sz="1400" dirty="0" smtClean="0"/>
              <a:t>: il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in calo rispetto al periodo precedente. Il </a:t>
            </a:r>
            <a:r>
              <a:rPr lang="it-IT" sz="1400" dirty="0"/>
              <a:t>brand dovrebbe migliorare in </a:t>
            </a:r>
            <a:r>
              <a:rPr lang="it-IT" sz="1400" dirty="0" err="1"/>
              <a:t>prevalence</a:t>
            </a:r>
            <a:r>
              <a:rPr lang="it-IT" sz="1400" dirty="0"/>
              <a:t>, </a:t>
            </a:r>
            <a:r>
              <a:rPr lang="it-IT" sz="1400" dirty="0" err="1"/>
              <a:t>connectivity</a:t>
            </a:r>
            <a:r>
              <a:rPr lang="it-IT" sz="1400" dirty="0"/>
              <a:t> e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Berlusconi:</a:t>
            </a:r>
            <a:r>
              <a:rPr lang="it-IT" sz="1400" dirty="0" smtClean="0"/>
              <a:t> rispetto al periodo precedente il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aumenta in modo significativo. Da migliorare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mediante </a:t>
            </a:r>
            <a:r>
              <a:rPr lang="it-IT" sz="1400" dirty="0"/>
              <a:t>strategie di comunicazione atte ad aumentare la ricchezza e l’eterogeneità del contesto lessicale che circonda </a:t>
            </a:r>
            <a:r>
              <a:rPr lang="it-IT" sz="1400" dirty="0" smtClean="0"/>
              <a:t>il </a:t>
            </a:r>
            <a:r>
              <a:rPr lang="it-IT" sz="1400" dirty="0"/>
              <a:t>brand </a:t>
            </a:r>
            <a:r>
              <a:rPr lang="it-IT" sz="1400" dirty="0" smtClean="0"/>
              <a:t>stesso.</a:t>
            </a:r>
            <a:endParaRPr lang="it-IT" sz="1400" b="1" dirty="0" smtClean="0"/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20152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it-IT" dirty="0"/>
              <a:t>Idea </a:t>
            </a:r>
            <a:r>
              <a:rPr lang="it-IT" dirty="0" smtClean="0"/>
              <a:t>del progetto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722811" y="1063756"/>
            <a:ext cx="1117391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fine del presente lavoro è elaborare il </a:t>
            </a:r>
            <a:r>
              <a:rPr lang="it-IT" sz="1400" dirty="0" err="1"/>
              <a:t>Semantic</a:t>
            </a:r>
            <a:r>
              <a:rPr lang="it-IT" sz="1400" dirty="0"/>
              <a:t> Brand Score dei principali politici italiani durante la crisi di governo dell’agosto 2019. L’idea di base della ricerca è analizzare i nomi di politici come fossero dei brand commerciali e valutare come i valori dello score siano mutati prima, durante e dopo la crisi di governo.</a:t>
            </a:r>
            <a:br>
              <a:rPr lang="it-IT" sz="1400" dirty="0"/>
            </a:br>
            <a:r>
              <a:rPr lang="it-IT" sz="1400" dirty="0"/>
              <a:t>Nello specifico abbiamo preso in considerazione i seguenti politici: </a:t>
            </a:r>
            <a:br>
              <a:rPr lang="it-IT" sz="1400" dirty="0"/>
            </a:br>
            <a:r>
              <a:rPr lang="it-IT" sz="1400" dirty="0"/>
              <a:t/>
            </a:r>
            <a:br>
              <a:rPr lang="it-IT" sz="1400" dirty="0"/>
            </a:br>
            <a:r>
              <a:rPr lang="it-IT" sz="1400" b="1" dirty="0"/>
              <a:t>Giuseppe Conte</a:t>
            </a:r>
            <a:r>
              <a:rPr lang="it-IT" sz="1400" dirty="0"/>
              <a:t>: Presidente del Consiglio dei Ministri</a:t>
            </a:r>
          </a:p>
          <a:p>
            <a:r>
              <a:rPr lang="it-IT" sz="1400" b="1" dirty="0"/>
              <a:t>Matteo </a:t>
            </a:r>
            <a:r>
              <a:rPr lang="it-IT" sz="1400" b="1" dirty="0" err="1"/>
              <a:t>Salvini</a:t>
            </a:r>
            <a:r>
              <a:rPr lang="it-IT" sz="1400" dirty="0"/>
              <a:t>: Segretario della Lega, ex Ministro dell’Interno ex vicepremier attualmente Senatore </a:t>
            </a:r>
          </a:p>
          <a:p>
            <a:r>
              <a:rPr lang="it-IT" sz="1400" b="1" dirty="0"/>
              <a:t>Luigi Di Maio</a:t>
            </a:r>
            <a:r>
              <a:rPr lang="it-IT" sz="1400" dirty="0"/>
              <a:t>: Capo Politico del Movimento 5 Stelle, ex Ministro dello Sviluppo Economico, ex vicepremier attualmente Ministro degli Esteri</a:t>
            </a:r>
          </a:p>
          <a:p>
            <a:r>
              <a:rPr lang="it-IT" sz="1400" b="1" dirty="0"/>
              <a:t>Nicola Zingaretti</a:t>
            </a:r>
            <a:r>
              <a:rPr lang="it-IT" sz="1400" dirty="0"/>
              <a:t>: Segretario Partito Democratico, Presidente della Regione Lazio</a:t>
            </a:r>
          </a:p>
          <a:p>
            <a:r>
              <a:rPr lang="it-IT" sz="1400" b="1" dirty="0"/>
              <a:t>Silvio Berlusconi</a:t>
            </a:r>
            <a:r>
              <a:rPr lang="it-IT" sz="1400" dirty="0"/>
              <a:t>: Presidente Forza </a:t>
            </a:r>
            <a:r>
              <a:rPr lang="it-IT" sz="1400" dirty="0" smtClean="0"/>
              <a:t>Italia</a:t>
            </a:r>
          </a:p>
          <a:p>
            <a:endParaRPr lang="it-IT" sz="1400" dirty="0"/>
          </a:p>
          <a:p>
            <a:endParaRPr lang="it-IT" sz="1400" dirty="0" smtClean="0"/>
          </a:p>
          <a:p>
            <a:r>
              <a:rPr lang="it-IT" sz="1600" dirty="0"/>
              <a:t>Il periodo temporale analizzato parte </a:t>
            </a:r>
            <a:r>
              <a:rPr lang="it-IT" sz="1600" dirty="0" smtClean="0"/>
              <a:t>da </a:t>
            </a:r>
            <a:r>
              <a:rPr lang="it-IT" sz="1600" dirty="0"/>
              <a:t>Marzo </a:t>
            </a:r>
            <a:r>
              <a:rPr lang="it-IT" sz="1600" dirty="0" smtClean="0"/>
              <a:t>fino ad Agosto </a:t>
            </a:r>
            <a:r>
              <a:rPr lang="it-IT" sz="1600" dirty="0"/>
              <a:t>2019. 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24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205109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10 - 19 Luglio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1206" r="10076" b="25333"/>
          <a:stretch/>
        </p:blipFill>
        <p:spPr>
          <a:xfrm>
            <a:off x="783907" y="3592509"/>
            <a:ext cx="3492000" cy="192174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21333" r="9771" b="25714"/>
          <a:stretch/>
        </p:blipFill>
        <p:spPr>
          <a:xfrm>
            <a:off x="339636" y="679270"/>
            <a:ext cx="3492000" cy="190597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1080" r="9467" b="25714"/>
          <a:stretch/>
        </p:blipFill>
        <p:spPr>
          <a:xfrm>
            <a:off x="5303521" y="3892732"/>
            <a:ext cx="3492000" cy="190019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0952" r="9568" b="25714"/>
          <a:stretch/>
        </p:blipFill>
        <p:spPr>
          <a:xfrm>
            <a:off x="4032067" y="1409146"/>
            <a:ext cx="3492000" cy="190472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0952" r="9162" b="25841"/>
          <a:stretch/>
        </p:blipFill>
        <p:spPr>
          <a:xfrm>
            <a:off x="8316686" y="1488753"/>
            <a:ext cx="3492000" cy="1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3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20 - 29 Luglio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5" t="9676" r="962" b="5786"/>
          <a:stretch/>
        </p:blipFill>
        <p:spPr>
          <a:xfrm>
            <a:off x="239515" y="600889"/>
            <a:ext cx="5422085" cy="317737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97029" y="137902"/>
            <a:ext cx="6016199" cy="4033504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10730085" y="1645919"/>
            <a:ext cx="391809" cy="23215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348343" y="3967496"/>
            <a:ext cx="1149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Conte </a:t>
            </a:r>
            <a:r>
              <a:rPr lang="it-IT" sz="1400" b="1" dirty="0" smtClean="0"/>
              <a:t>e Zingaretti : </a:t>
            </a:r>
            <a:r>
              <a:rPr lang="it-IT" sz="1400" dirty="0"/>
              <a:t>p</a:t>
            </a:r>
            <a:r>
              <a:rPr lang="it-IT" sz="1400" dirty="0" smtClean="0"/>
              <a:t>ur avendo praticamente lo stesso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provengono da due situazioni completamente opposte rispetto al periodo precedente. Conte è in risalita (sono aumentate tutte e tre le dimensioni) e Zingaretti in discesa (sono diminuite tutte e tre le dimensioni). Sono entrambi bassi su tutte e tre le dimensioni.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Maio: </a:t>
            </a:r>
            <a:r>
              <a:rPr lang="it-IT" sz="1400" dirty="0" smtClean="0"/>
              <a:t>in questo periodo Di Maio raggiunge uno dei valori più alti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dall’inizio dell’analisi ed è in rialzo rispetto al periodo precedente</a:t>
            </a:r>
            <a:r>
              <a:rPr lang="it-IT" sz="1400" dirty="0"/>
              <a:t>. Ha una </a:t>
            </a:r>
            <a:r>
              <a:rPr lang="it-IT" sz="1400" dirty="0" err="1"/>
              <a:t>Diversity</a:t>
            </a:r>
            <a:r>
              <a:rPr lang="it-IT" sz="1400" dirty="0"/>
              <a:t> e Connectivity </a:t>
            </a:r>
            <a:r>
              <a:rPr lang="it-IT" sz="1400" dirty="0" smtClean="0"/>
              <a:t>basse. </a:t>
            </a:r>
            <a:r>
              <a:rPr lang="it-IT" sz="1400" dirty="0"/>
              <a:t>Le strategie da seguire sono sempre le stesse: </a:t>
            </a:r>
            <a:r>
              <a:rPr lang="it-IT" sz="1400" dirty="0" smtClean="0"/>
              <a:t>studio </a:t>
            </a:r>
            <a:r>
              <a:rPr lang="it-IT" sz="1400" dirty="0"/>
              <a:t>dei temi forti andando ad analizzare i nodi con più alta </a:t>
            </a:r>
            <a:r>
              <a:rPr lang="it-IT" sz="1400" dirty="0" err="1"/>
              <a:t>connectivity</a:t>
            </a:r>
            <a:r>
              <a:rPr lang="it-IT" sz="1400" dirty="0"/>
              <a:t> ed aumentare la ricchezza del lessico. </a:t>
            </a:r>
            <a:endParaRPr lang="it-IT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del periodo ed in discesa rispetto al periodo precedente. Dovrebbe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che risulta in termini assoluti bassa (aumentare il contesto lessicale)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il brand tocca il suo minimo nel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. È praticamente nullo in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 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83872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205109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20 - 29 Luglio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952" r="10178" b="25968"/>
          <a:stretch/>
        </p:blipFill>
        <p:spPr>
          <a:xfrm>
            <a:off x="958080" y="3300550"/>
            <a:ext cx="3492000" cy="190059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1715" r="9669" b="25968"/>
          <a:stretch/>
        </p:blipFill>
        <p:spPr>
          <a:xfrm>
            <a:off x="357050" y="639624"/>
            <a:ext cx="3492000" cy="186844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1206" r="9365" b="25587"/>
          <a:stretch/>
        </p:blipFill>
        <p:spPr>
          <a:xfrm>
            <a:off x="5956661" y="3953691"/>
            <a:ext cx="3492000" cy="189527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21206" r="9669" b="25587"/>
          <a:stretch/>
        </p:blipFill>
        <p:spPr>
          <a:xfrm>
            <a:off x="4140855" y="1395408"/>
            <a:ext cx="3492000" cy="190514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0952" r="9975" b="25079"/>
          <a:stretch/>
        </p:blipFill>
        <p:spPr>
          <a:xfrm>
            <a:off x="8072846" y="919029"/>
            <a:ext cx="3492000" cy="19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47500" lnSpcReduction="20000"/>
          </a:bodyPr>
          <a:lstStyle/>
          <a:p>
            <a:r>
              <a:rPr lang="it-IT" dirty="0" smtClean="0"/>
              <a:t>Periodo 30 Luglio – 08 Agosto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35039" y="137902"/>
            <a:ext cx="6043750" cy="4099559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10981588" y="1018888"/>
            <a:ext cx="391809" cy="2948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7" t="11488" r="1976" b="7713"/>
          <a:stretch/>
        </p:blipFill>
        <p:spPr>
          <a:xfrm>
            <a:off x="348343" y="609588"/>
            <a:ext cx="5196555" cy="2960915"/>
          </a:xfrm>
          <a:prstGeom prst="rect">
            <a:avLst/>
          </a:prstGeom>
        </p:spPr>
      </p:pic>
      <p:sp>
        <p:nvSpPr>
          <p:cNvPr id="6" name="CasellaDiTesto 2"/>
          <p:cNvSpPr txBox="1"/>
          <p:nvPr/>
        </p:nvSpPr>
        <p:spPr>
          <a:xfrm>
            <a:off x="473780" y="4242558"/>
            <a:ext cx="114969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Conte, Di Maio, Zingaretti: </a:t>
            </a:r>
            <a:r>
              <a:rPr lang="it-IT" sz="1400" dirty="0" smtClean="0"/>
              <a:t>tutti e tre i brand hanno un valore molto basso del SBS. I brand dovrebbero studiare delle strategie di comunicazione atte ad aumentare la ricchezza e l’eterogeneità del contesto lessicale che circonda i brand stessi per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 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studiare quelli che sono i temi forti andando ad analizzare quali sono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. Infine dovrebbero aumentare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i brand necessitano di una strategia di marketing per far parlare di più di loro.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il brand è in risalita rispetto ai 10 giorni precedenti anche se resta basso il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. Andrebbero aumentati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con le solite strategie già ampiamente discusse in precedenza.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 necessita solo di aumentare la ricchezza e l’eterogeneità del contesto lessicale. 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7899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746171" cy="550073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30 Luglio – 08 Agosto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825" r="9670" b="25461"/>
          <a:stretch/>
        </p:blipFill>
        <p:spPr>
          <a:xfrm>
            <a:off x="6792684" y="3936234"/>
            <a:ext cx="3492000" cy="191584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2" t="21080" r="9467" b="25206"/>
          <a:stretch/>
        </p:blipFill>
        <p:spPr>
          <a:xfrm>
            <a:off x="548641" y="748937"/>
            <a:ext cx="3510000" cy="191578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7" t="21715" r="9163" b="25460"/>
          <a:stretch/>
        </p:blipFill>
        <p:spPr>
          <a:xfrm>
            <a:off x="8421188" y="336587"/>
            <a:ext cx="3510000" cy="188407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1080" r="10076" b="25841"/>
          <a:stretch/>
        </p:blipFill>
        <p:spPr>
          <a:xfrm>
            <a:off x="4663474" y="1590103"/>
            <a:ext cx="3492000" cy="190555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698" r="9467" b="25715"/>
          <a:stretch/>
        </p:blipFill>
        <p:spPr>
          <a:xfrm>
            <a:off x="975428" y="3239568"/>
            <a:ext cx="3492000" cy="19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4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09 - 18 Agosto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104707" y="108175"/>
            <a:ext cx="6000208" cy="4068333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11312527" y="966641"/>
            <a:ext cx="391809" cy="2948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t="11896" r="2330" b="7714"/>
          <a:stretch/>
        </p:blipFill>
        <p:spPr>
          <a:xfrm>
            <a:off x="265612" y="757647"/>
            <a:ext cx="5242558" cy="3028692"/>
          </a:xfrm>
          <a:prstGeom prst="rect">
            <a:avLst/>
          </a:prstGeom>
        </p:spPr>
      </p:pic>
      <p:sp>
        <p:nvSpPr>
          <p:cNvPr id="6" name="CasellaDiTesto 2"/>
          <p:cNvSpPr txBox="1"/>
          <p:nvPr/>
        </p:nvSpPr>
        <p:spPr>
          <a:xfrm>
            <a:off x="356227" y="3920345"/>
            <a:ext cx="114969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è il brand peggiore tra i 5. Ha una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Connectivity praticamente nulle=&gt;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viene alzata studiando delle strategie di comunicazione atte ad aumentare la ricchezza e l’eterogeneità del contesto lessicale che circonda il brand 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studio quelli che sono i temi forti andando ad analizzare quali sono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dei brand concorrenti. Infine dovrebbe essere aumentata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il brand necessita di una strategia di marketing per far parlare di più di 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 necessita solo di aumentare la ricchezza e l’eterogeneità del contesto lessicale.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Berlusconi: </a:t>
            </a:r>
            <a:r>
              <a:rPr lang="it-IT" sz="1400" dirty="0" smtClean="0"/>
              <a:t>il brand ha una buona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ma dovrebbe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quindi bisognerebbe studiare strategie di comunicazione per aumentare il contesto lessicale e delle strategie di marketing per far parlare di più di 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Maio, Conte</a:t>
            </a:r>
            <a:r>
              <a:rPr lang="it-IT" sz="1400" dirty="0" smtClean="0"/>
              <a:t>: i due brand sono simili nei valori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ed in crescita rispetto al periodo precedente. Andrebbero aumentate tutte e tre le dimensioni con le tecniche già discusse in precedenza.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27180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3835" y="137902"/>
            <a:ext cx="3805651" cy="550073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09 - 18 Agosto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1206" r="9873" b="25587"/>
          <a:stretch/>
        </p:blipFill>
        <p:spPr>
          <a:xfrm>
            <a:off x="1293291" y="4135663"/>
            <a:ext cx="3492000" cy="190266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698" r="9466" b="25968"/>
          <a:stretch/>
        </p:blipFill>
        <p:spPr>
          <a:xfrm>
            <a:off x="400660" y="817488"/>
            <a:ext cx="3492000" cy="189979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1080" r="8857" b="25841"/>
          <a:stretch/>
        </p:blipFill>
        <p:spPr>
          <a:xfrm>
            <a:off x="7733209" y="4135663"/>
            <a:ext cx="3492000" cy="187857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1333" r="9568" b="25714"/>
          <a:stretch/>
        </p:blipFill>
        <p:spPr>
          <a:xfrm>
            <a:off x="4136603" y="1935048"/>
            <a:ext cx="3492000" cy="188378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21080" r="9263" b="26095"/>
          <a:stretch/>
        </p:blipFill>
        <p:spPr>
          <a:xfrm>
            <a:off x="8421189" y="600891"/>
            <a:ext cx="3492000" cy="18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4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19 - 28 Agosto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187425" y="110945"/>
            <a:ext cx="5874036" cy="4209618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11591210" y="1524000"/>
            <a:ext cx="344695" cy="24726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12304" r="2094" b="7918"/>
          <a:stretch/>
        </p:blipFill>
        <p:spPr>
          <a:xfrm>
            <a:off x="222069" y="687975"/>
            <a:ext cx="5329644" cy="3055559"/>
          </a:xfrm>
          <a:prstGeom prst="rect">
            <a:avLst/>
          </a:prstGeom>
        </p:spPr>
      </p:pic>
      <p:sp>
        <p:nvSpPr>
          <p:cNvPr id="6" name="CasellaDiTesto 2"/>
          <p:cNvSpPr txBox="1"/>
          <p:nvPr/>
        </p:nvSpPr>
        <p:spPr>
          <a:xfrm>
            <a:off x="438945" y="4040228"/>
            <a:ext cx="114969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nel mese di Agosto il suo brand è stato in continua ascesa ed ha toccato il suo massimo proprio in questo periodo.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è buona ma risulta ancora con una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basse. Le strategie da seguire sono sempre le stesse: studio dei temi forti andando ad analizzare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dei brand concorrenti ed aumentare la ricchezza del lessico </a:t>
            </a:r>
            <a:r>
              <a:rPr lang="it-IT" sz="1400" dirty="0"/>
              <a:t>e l’eterogeneità del contesto lessicale che circonda il brand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risulta essere il brand migliore ed in rialzo nel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rispetto al periodo precedente.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 e </a:t>
            </a:r>
            <a:r>
              <a:rPr lang="it-IT" sz="1400" b="1" dirty="0"/>
              <a:t>Di </a:t>
            </a:r>
            <a:r>
              <a:rPr lang="it-IT" sz="1400" b="1" dirty="0" smtClean="0"/>
              <a:t>Maio: </a:t>
            </a:r>
            <a:r>
              <a:rPr lang="it-IT" sz="1400" dirty="0" smtClean="0"/>
              <a:t>i brand dovrebbero aumentare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</a:t>
            </a:r>
            <a:r>
              <a:rPr lang="it-IT" sz="1400" dirty="0"/>
              <a:t> </a:t>
            </a:r>
            <a:r>
              <a:rPr lang="it-IT" sz="1400" dirty="0" smtClean="0"/>
              <a:t>La </a:t>
            </a:r>
            <a:r>
              <a:rPr lang="it-IT" sz="1400" dirty="0" err="1"/>
              <a:t>Diversity</a:t>
            </a:r>
            <a:r>
              <a:rPr lang="it-IT" sz="1400" dirty="0"/>
              <a:t> viene alzata studiando </a:t>
            </a:r>
            <a:r>
              <a:rPr lang="it-IT" sz="1400" dirty="0" smtClean="0"/>
              <a:t>delle </a:t>
            </a:r>
            <a:r>
              <a:rPr lang="it-IT" sz="1400" dirty="0"/>
              <a:t>strategie di comunicazione atte ad aumentare la ricchezza e l’eterogeneità del contesto lessicale che circonda il </a:t>
            </a:r>
            <a:r>
              <a:rPr lang="it-IT" sz="1400" dirty="0" smtClean="0"/>
              <a:t>brand </a:t>
            </a:r>
            <a:r>
              <a:rPr lang="it-IT" sz="1400" dirty="0"/>
              <a:t>mentre per la </a:t>
            </a:r>
            <a:r>
              <a:rPr lang="it-IT" sz="1400" dirty="0" err="1"/>
              <a:t>connectivity</a:t>
            </a:r>
            <a:r>
              <a:rPr lang="it-IT" sz="1400" dirty="0"/>
              <a:t> studio quelli che sono i temi forti andando ad analizzare quali sono i nodi con più </a:t>
            </a:r>
            <a:r>
              <a:rPr lang="it-IT" sz="1400" dirty="0" smtClean="0"/>
              <a:t>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</a:t>
            </a:r>
            <a:r>
              <a:rPr lang="it-IT" sz="1400" dirty="0"/>
              <a:t>dei brand concorrenti. Infine dovrebbe essere aumentata anche la </a:t>
            </a:r>
            <a:r>
              <a:rPr lang="it-IT" sz="1400" dirty="0" err="1"/>
              <a:t>prevalence</a:t>
            </a:r>
            <a:r>
              <a:rPr lang="it-IT" sz="1400" dirty="0"/>
              <a:t>, il brand necessita di una strategia di marketing per far parlare di più di 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in calo rispetto al periodo precedente. Come Zingaretti e Di Maio dovrebbe aumentare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26534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3835" y="137902"/>
            <a:ext cx="3805651" cy="550073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19 - 28 Agosto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827" r="9873" b="26094"/>
          <a:stretch/>
        </p:blipFill>
        <p:spPr>
          <a:xfrm>
            <a:off x="1306286" y="3988524"/>
            <a:ext cx="3492000" cy="190555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1080" r="10076" b="25968"/>
          <a:stretch/>
        </p:blipFill>
        <p:spPr>
          <a:xfrm>
            <a:off x="496387" y="1259060"/>
            <a:ext cx="3492000" cy="189358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206" r="9568" b="25714"/>
          <a:stretch/>
        </p:blipFill>
        <p:spPr>
          <a:xfrm>
            <a:off x="6083007" y="4077522"/>
            <a:ext cx="3492000" cy="191054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t="20952" r="9568" b="26476"/>
          <a:stretch/>
        </p:blipFill>
        <p:spPr>
          <a:xfrm>
            <a:off x="4337007" y="1571178"/>
            <a:ext cx="3492000" cy="188240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21333" r="10076" b="26095"/>
          <a:stretch/>
        </p:blipFill>
        <p:spPr>
          <a:xfrm>
            <a:off x="8343089" y="304180"/>
            <a:ext cx="3492000" cy="19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903614" y="1392520"/>
            <a:ext cx="48463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 studio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della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sentiment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nel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periodo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Marzo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-Agosto,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mette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evidenza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come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tutti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 5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brand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abbiano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comunque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bassa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polarità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Anche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livello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percezione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oggettiva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tutti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sembra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essere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costante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ad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eccezione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alcuni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periodi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per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brand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Zingaretti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Salvini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quali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mostrano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un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livello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oggettività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altalenante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5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5;p24"/>
          <p:cNvSpPr txBox="1">
            <a:spLocks/>
          </p:cNvSpPr>
          <p:nvPr/>
        </p:nvSpPr>
        <p:spPr>
          <a:xfrm>
            <a:off x="5343358" y="2744568"/>
            <a:ext cx="6691888" cy="616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None/>
            </a:pPr>
            <a:r>
              <a:rPr lang="it-IT" sz="4267" dirty="0" smtClean="0">
                <a:solidFill>
                  <a:schemeClr val="dk1"/>
                </a:solidFill>
              </a:rPr>
              <a:t>Il software</a:t>
            </a:r>
            <a:endParaRPr lang="it-IT" sz="42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6;p24"/>
          <p:cNvSpPr txBox="1">
            <a:spLocks/>
          </p:cNvSpPr>
          <p:nvPr/>
        </p:nvSpPr>
        <p:spPr>
          <a:xfrm>
            <a:off x="5500112" y="3361509"/>
            <a:ext cx="6691888" cy="69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Descrizione del </a:t>
            </a:r>
            <a:r>
              <a:rPr lang="it-IT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software realizzato per la raccolta </a:t>
            </a:r>
            <a:r>
              <a:rPr lang="it-IT" sz="20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 analisi dei </a:t>
            </a:r>
            <a:r>
              <a:rPr lang="it-IT" sz="20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tweet</a:t>
            </a:r>
            <a:r>
              <a:rPr lang="it-IT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79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1117595" y="2759182"/>
            <a:ext cx="10627365" cy="888258"/>
          </a:xfrm>
        </p:spPr>
        <p:txBody>
          <a:bodyPr>
            <a:normAutofit fontScale="85000" lnSpcReduction="20000"/>
          </a:bodyPr>
          <a:lstStyle/>
          <a:p>
            <a:r>
              <a:rPr lang="it-IT" sz="2400" dirty="0" smtClean="0"/>
              <a:t>Vengono riportati </a:t>
            </a:r>
            <a:r>
              <a:rPr lang="it-IT" sz="2400" dirty="0"/>
              <a:t>di seguito alcuni grafi sui periodi studiati che evidenziano la centralità dei brand rispetto </a:t>
            </a:r>
            <a:r>
              <a:rPr lang="it-IT" sz="2400" dirty="0" smtClean="0"/>
              <a:t>alle parole usate nei </a:t>
            </a:r>
            <a:r>
              <a:rPr lang="it-IT" sz="2400" dirty="0" err="1" smtClean="0"/>
              <a:t>twitter</a:t>
            </a:r>
            <a:r>
              <a:rPr lang="it-IT" sz="2400" dirty="0" smtClean="0"/>
              <a:t> (parole direttamente collegate al brand)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041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r="40476" b="30352"/>
          <a:stretch/>
        </p:blipFill>
        <p:spPr>
          <a:xfrm>
            <a:off x="203983" y="1696721"/>
            <a:ext cx="3006240" cy="4460240"/>
          </a:xfrm>
          <a:prstGeom prst="rect">
            <a:avLst/>
          </a:prstGeom>
        </p:spPr>
      </p:pic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0" y="13071"/>
            <a:ext cx="2936245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Berlusconi</a:t>
            </a:r>
            <a:endParaRPr lang="it-IT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32" y="3190240"/>
            <a:ext cx="2966720" cy="2966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0" y="3637280"/>
            <a:ext cx="2966720" cy="2966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0" y="120465"/>
            <a:ext cx="3266440" cy="3266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440" y="2984500"/>
            <a:ext cx="3210560" cy="31724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195580"/>
            <a:ext cx="2788920" cy="2788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32" y="120465"/>
            <a:ext cx="3067048" cy="30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9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0" y="13071"/>
            <a:ext cx="2936245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Di Maio</a:t>
            </a:r>
            <a:endParaRPr lang="it-IT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03" y="71119"/>
            <a:ext cx="3706497" cy="37064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39" y="13071"/>
            <a:ext cx="3717280" cy="371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692783"/>
            <a:ext cx="3084833" cy="30848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97" y="3683541"/>
            <a:ext cx="3032217" cy="30322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12" y="3683542"/>
            <a:ext cx="2687319" cy="26873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73" y="2611119"/>
            <a:ext cx="2621281" cy="2621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7" t="33260" b="36148"/>
          <a:stretch/>
        </p:blipFill>
        <p:spPr>
          <a:xfrm>
            <a:off x="315655" y="3958131"/>
            <a:ext cx="3906520" cy="20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0" y="405310"/>
            <a:ext cx="2936245" cy="29362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3286760"/>
            <a:ext cx="3439160" cy="3439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55" y="3815080"/>
            <a:ext cx="3042920" cy="30429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65" y="227127"/>
            <a:ext cx="3103880" cy="2889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2" r="67176" b="3867"/>
          <a:stretch/>
        </p:blipFill>
        <p:spPr>
          <a:xfrm>
            <a:off x="10378445" y="227127"/>
            <a:ext cx="1854200" cy="4815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5" y="132080"/>
            <a:ext cx="3667760" cy="3452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5" t="12593" r="11333" b="20148"/>
          <a:stretch/>
        </p:blipFill>
        <p:spPr>
          <a:xfrm>
            <a:off x="3657600" y="3500817"/>
            <a:ext cx="3667760" cy="3357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0" t="71825" r="4615" b="2843"/>
          <a:stretch/>
        </p:blipFill>
        <p:spPr>
          <a:xfrm>
            <a:off x="6964680" y="2686235"/>
            <a:ext cx="3373120" cy="1310640"/>
          </a:xfrm>
          <a:prstGeom prst="rect">
            <a:avLst/>
          </a:prstGeom>
        </p:spPr>
      </p:pic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-640093" y="132080"/>
            <a:ext cx="2936245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Conte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7379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495" r="2635" b="2050"/>
          <a:stretch/>
        </p:blipFill>
        <p:spPr>
          <a:xfrm rot="16200000">
            <a:off x="6329792" y="775139"/>
            <a:ext cx="2779612" cy="39393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0" r="8814" b="26815"/>
          <a:stretch/>
        </p:blipFill>
        <p:spPr>
          <a:xfrm>
            <a:off x="7419455" y="4134642"/>
            <a:ext cx="4772545" cy="25516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2" t="3258" r="3185" b="49334"/>
          <a:stretch/>
        </p:blipFill>
        <p:spPr>
          <a:xfrm>
            <a:off x="4305946" y="33166"/>
            <a:ext cx="3266578" cy="2257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3408" r="27926"/>
          <a:stretch/>
        </p:blipFill>
        <p:spPr>
          <a:xfrm>
            <a:off x="286357" y="33166"/>
            <a:ext cx="4019589" cy="558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22666" r="1556" b="3111"/>
          <a:stretch/>
        </p:blipFill>
        <p:spPr>
          <a:xfrm>
            <a:off x="3243019" y="2913394"/>
            <a:ext cx="4130040" cy="38531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49482" r="53111" b="3260"/>
          <a:stretch/>
        </p:blipFill>
        <p:spPr>
          <a:xfrm>
            <a:off x="9709943" y="576209"/>
            <a:ext cx="2482057" cy="2587504"/>
          </a:xfrm>
          <a:prstGeom prst="rect">
            <a:avLst/>
          </a:prstGeom>
        </p:spPr>
      </p:pic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173111" y="33166"/>
            <a:ext cx="2936245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Salvini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419791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8" y="274320"/>
            <a:ext cx="3403600" cy="30467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284" y="3550920"/>
            <a:ext cx="3418840" cy="34188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43" y="2458720"/>
            <a:ext cx="2656840" cy="2656840"/>
          </a:xfrm>
          <a:prstGeom prst="rect">
            <a:avLst/>
          </a:prstGeom>
        </p:spPr>
      </p:pic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9307121" y="2560691"/>
            <a:ext cx="2936245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Zingaretti</a:t>
            </a:r>
            <a:endParaRPr lang="it-IT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04" b="38963"/>
          <a:stretch/>
        </p:blipFill>
        <p:spPr>
          <a:xfrm>
            <a:off x="3689112" y="132080"/>
            <a:ext cx="3937475" cy="3418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t="3704" r="3037" b="49185"/>
          <a:stretch/>
        </p:blipFill>
        <p:spPr>
          <a:xfrm>
            <a:off x="7653052" y="79853"/>
            <a:ext cx="4503671" cy="2276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6074" r="2741" b="41037"/>
          <a:stretch/>
        </p:blipFill>
        <p:spPr>
          <a:xfrm>
            <a:off x="82041" y="3100070"/>
            <a:ext cx="3830320" cy="3627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61" y="3321050"/>
            <a:ext cx="3434080" cy="34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1117595" y="2759182"/>
            <a:ext cx="10627365" cy="888258"/>
          </a:xfrm>
        </p:spPr>
        <p:txBody>
          <a:bodyPr>
            <a:normAutofit fontScale="85000" lnSpcReduction="20000"/>
          </a:bodyPr>
          <a:lstStyle/>
          <a:p>
            <a:r>
              <a:rPr lang="it-IT" sz="2400" dirty="0" smtClean="0"/>
              <a:t>Vengono riportati </a:t>
            </a:r>
            <a:r>
              <a:rPr lang="it-IT" sz="2400" dirty="0"/>
              <a:t>di seguito alcuni grafi </a:t>
            </a:r>
            <a:r>
              <a:rPr lang="it-IT" sz="2400" dirty="0" smtClean="0"/>
              <a:t>dove si evidenziano le parole piu usate da un brand rispetto ad un’altro. In questo studio abbiamo messo a confronto prima Salvini con Di Maio e successivamante Salvini con Conte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8333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1566333" y="-96996"/>
            <a:ext cx="3928533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Salvini versus Di Maio</a:t>
            </a:r>
            <a:endParaRPr lang="it-IT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416800" y="4419600"/>
            <a:ext cx="4512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Dal confronto il lessico usato nei messaggi di </a:t>
            </a:r>
            <a:r>
              <a:rPr lang="it-IT" dirty="0"/>
              <a:t>S</a:t>
            </a:r>
            <a:r>
              <a:rPr lang="it-IT" dirty="0" smtClean="0"/>
              <a:t>alvini sembra essere piu ricco di quello usato nei messaggi di Di Maio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t="6544" r="6790" b="7283"/>
          <a:stretch/>
        </p:blipFill>
        <p:spPr>
          <a:xfrm>
            <a:off x="347133" y="626532"/>
            <a:ext cx="5943600" cy="59097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3" y="287450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1566333" y="-96996"/>
            <a:ext cx="3928533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Salvini versus Conte</a:t>
            </a:r>
            <a:endParaRPr lang="it-IT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416800" y="4419600"/>
            <a:ext cx="4512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Dal confronto il lessico usato nei messaggi di </a:t>
            </a:r>
            <a:r>
              <a:rPr lang="it-IT" dirty="0"/>
              <a:t>S</a:t>
            </a:r>
            <a:r>
              <a:rPr lang="it-IT" dirty="0" smtClean="0"/>
              <a:t>alvini sembra anche in questo caso essere più ricco nei confronti di quello usato nei messaggi di Conte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3934" r="4959" b="4651"/>
          <a:stretch/>
        </p:blipFill>
        <p:spPr>
          <a:xfrm>
            <a:off x="6595532" y="139700"/>
            <a:ext cx="5037667" cy="3344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6049" r="4691" b="6667"/>
          <a:stretch/>
        </p:blipFill>
        <p:spPr>
          <a:xfrm>
            <a:off x="465665" y="491067"/>
            <a:ext cx="6129867" cy="59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0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5;p24"/>
          <p:cNvSpPr txBox="1">
            <a:spLocks/>
          </p:cNvSpPr>
          <p:nvPr/>
        </p:nvSpPr>
        <p:spPr>
          <a:xfrm>
            <a:off x="5500112" y="2872747"/>
            <a:ext cx="6691888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None/>
            </a:pPr>
            <a:r>
              <a:rPr lang="it-IT" sz="42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41525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xmlns="" id="{BDF57D15-4EEC-4185-B73E-39B16A71C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Il software: </a:t>
            </a:r>
            <a:r>
              <a:rPr lang="it-IT" dirty="0" err="1" smtClean="0"/>
              <a:t>tweet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426720" y="1063756"/>
            <a:ext cx="9764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software utilizza la libreria </a:t>
            </a:r>
            <a:r>
              <a:rPr lang="it-IT" dirty="0" err="1" smtClean="0"/>
              <a:t>selenium</a:t>
            </a:r>
            <a:r>
              <a:rPr lang="it-IT" dirty="0" smtClean="0"/>
              <a:t> per recuperare i </a:t>
            </a:r>
            <a:r>
              <a:rPr lang="it-IT" dirty="0" err="1" smtClean="0"/>
              <a:t>tweet</a:t>
            </a:r>
            <a:r>
              <a:rPr lang="it-IT" dirty="0" smtClean="0"/>
              <a:t> attraverso il </a:t>
            </a:r>
            <a:r>
              <a:rPr lang="it-IT" dirty="0" err="1" smtClean="0"/>
              <a:t>parsing</a:t>
            </a:r>
            <a:r>
              <a:rPr lang="it-IT" dirty="0" smtClean="0"/>
              <a:t> dei </a:t>
            </a:r>
            <a:r>
              <a:rPr lang="it-IT" dirty="0" err="1" smtClean="0"/>
              <a:t>tag</a:t>
            </a:r>
            <a:r>
              <a:rPr lang="it-IT" dirty="0" smtClean="0"/>
              <a:t> html. </a:t>
            </a:r>
            <a:br>
              <a:rPr lang="it-IT" dirty="0" smtClean="0"/>
            </a:br>
            <a:r>
              <a:rPr lang="it-IT" dirty="0" smtClean="0"/>
              <a:t>I parametri di ricerca vengono inseriti mediante interfaccia grafica: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9" y="2111168"/>
            <a:ext cx="5864815" cy="309302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7166425" y="2688184"/>
            <a:ext cx="414408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  <a:r>
              <a:rPr lang="it-IT" dirty="0" smtClean="0"/>
              <a:t>ove:</a:t>
            </a:r>
            <a:br>
              <a:rPr lang="it-IT" dirty="0" smtClean="0"/>
            </a:br>
            <a:r>
              <a:rPr lang="it-IT" dirty="0" smtClean="0"/>
              <a:t> </a:t>
            </a:r>
            <a:r>
              <a:rPr lang="it-IT" sz="1400" b="1" dirty="0" err="1" smtClean="0"/>
              <a:t>String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Search</a:t>
            </a:r>
            <a:r>
              <a:rPr lang="it-IT" sz="1400" b="1" dirty="0" smtClean="0"/>
              <a:t>:</a:t>
            </a:r>
            <a:r>
              <a:rPr lang="it-IT" sz="1400" dirty="0" smtClean="0"/>
              <a:t> è la parola da ricercare;</a:t>
            </a:r>
            <a:br>
              <a:rPr lang="it-IT" sz="1400" dirty="0" smtClean="0"/>
            </a:br>
            <a:r>
              <a:rPr lang="it-IT" sz="1400" dirty="0" smtClean="0"/>
              <a:t> </a:t>
            </a:r>
            <a:r>
              <a:rPr lang="it-IT" sz="1400" b="1" dirty="0" smtClean="0"/>
              <a:t>Date From:</a:t>
            </a:r>
            <a:r>
              <a:rPr lang="it-IT" sz="1400" dirty="0" smtClean="0"/>
              <a:t> la data di inizio ricerca;</a:t>
            </a:r>
            <a:br>
              <a:rPr lang="it-IT" sz="1400" dirty="0" smtClean="0"/>
            </a:br>
            <a:r>
              <a:rPr lang="it-IT" sz="1400" dirty="0" smtClean="0"/>
              <a:t> </a:t>
            </a:r>
            <a:r>
              <a:rPr lang="it-IT" sz="1400" b="1" dirty="0" smtClean="0"/>
              <a:t>Date To: </a:t>
            </a:r>
            <a:r>
              <a:rPr lang="it-IT" sz="1400" dirty="0" smtClean="0"/>
              <a:t>la data di fine ricerca;</a:t>
            </a:r>
            <a:br>
              <a:rPr lang="it-IT" sz="1400" dirty="0" smtClean="0"/>
            </a:br>
            <a:r>
              <a:rPr lang="it-IT" sz="1400" dirty="0" smtClean="0"/>
              <a:t> </a:t>
            </a:r>
            <a:r>
              <a:rPr lang="it-IT" sz="1400" b="1" dirty="0" err="1" smtClean="0"/>
              <a:t>Deep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Cycle</a:t>
            </a:r>
            <a:r>
              <a:rPr lang="it-IT" sz="1400" b="1" dirty="0" smtClean="0"/>
              <a:t>:</a:t>
            </a:r>
            <a:r>
              <a:rPr lang="it-IT" sz="1400" dirty="0" smtClean="0"/>
              <a:t> limite superiore ai messaggi raccolti</a:t>
            </a:r>
            <a:endParaRPr lang="it-IT" sz="14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1062446" y="5451384"/>
            <a:ext cx="1036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I </a:t>
            </a:r>
            <a:r>
              <a:rPr lang="it-IT" sz="1400" dirty="0" err="1" smtClean="0"/>
              <a:t>tweet</a:t>
            </a:r>
            <a:r>
              <a:rPr lang="it-IT" sz="1400" dirty="0" smtClean="0"/>
              <a:t> vengono salvati in una tabella di un database </a:t>
            </a:r>
            <a:r>
              <a:rPr lang="it-IT" sz="1400" dirty="0" err="1" smtClean="0"/>
              <a:t>SQLite</a:t>
            </a:r>
            <a:r>
              <a:rPr lang="it-IT" sz="1400" dirty="0" smtClean="0"/>
              <a:t> così da poter essere processati in un qualsiasi momento </a:t>
            </a:r>
            <a:br>
              <a:rPr lang="it-IT" sz="1400" dirty="0" smtClean="0"/>
            </a:br>
            <a:r>
              <a:rPr lang="it-IT" sz="1400" dirty="0" smtClean="0"/>
              <a:t>anche mediante </a:t>
            </a:r>
            <a:r>
              <a:rPr lang="it-IT" sz="1400" dirty="0" err="1" smtClean="0"/>
              <a:t>query</a:t>
            </a:r>
            <a:r>
              <a:rPr lang="it-IT" sz="1400" dirty="0" smtClean="0"/>
              <a:t> SQL.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2716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sellaDiTesto 50">
            <a:extLst>
              <a:ext uri="{FF2B5EF4-FFF2-40B4-BE49-F238E27FC236}">
                <a16:creationId xmlns:a16="http://schemas.microsoft.com/office/drawing/2014/main" xmlns="" id="{97ED8254-62B9-4241-9840-3A9AAB3388D4}"/>
              </a:ext>
            </a:extLst>
          </p:cNvPr>
          <p:cNvSpPr txBox="1"/>
          <p:nvPr/>
        </p:nvSpPr>
        <p:spPr>
          <a:xfrm>
            <a:off x="1685107" y="1516259"/>
            <a:ext cx="98515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/>
              <a:t>Il brand di </a:t>
            </a:r>
            <a:r>
              <a:rPr lang="it-IT" sz="2000" dirty="0" err="1" smtClean="0"/>
              <a:t>Salvini</a:t>
            </a:r>
            <a:r>
              <a:rPr lang="it-IT" sz="2000" dirty="0" smtClean="0"/>
              <a:t> è indubbiamente il brand più importante nel periodo della crisi da noi considerato (Marzo-Agosto). Ha sempre avuto ottimi valori del </a:t>
            </a:r>
            <a:r>
              <a:rPr lang="it-IT" sz="2000" dirty="0" smtClean="0"/>
              <a:t>SBS </a:t>
            </a:r>
            <a:r>
              <a:rPr lang="it-IT" sz="2000" dirty="0" smtClean="0"/>
              <a:t>e della </a:t>
            </a:r>
            <a:r>
              <a:rPr lang="it-IT" sz="2000" i="1" dirty="0"/>
              <a:t>P</a:t>
            </a:r>
            <a:r>
              <a:rPr lang="it-IT" sz="2000" i="1" dirty="0" smtClean="0"/>
              <a:t>revalence</a:t>
            </a:r>
            <a:r>
              <a:rPr lang="it-IT" sz="2000" dirty="0" smtClean="0"/>
              <a:t> </a:t>
            </a:r>
            <a:r>
              <a:rPr lang="it-IT" sz="2000" dirty="0" smtClean="0"/>
              <a:t>dimostrando come nel social twitter venga menzionato spesso. Nell’altro estremo c’è Conte che ha avuto sempre valori del </a:t>
            </a:r>
            <a:r>
              <a:rPr lang="it-IT" sz="2000" dirty="0" smtClean="0"/>
              <a:t>SBS </a:t>
            </a:r>
            <a:r>
              <a:rPr lang="it-IT" sz="2000" dirty="0" smtClean="0"/>
              <a:t>molto bassi tranne che nell’ultimo periodo ovvero in piena crisi di governo ottenendo buoni valori di </a:t>
            </a:r>
            <a:r>
              <a:rPr lang="it-IT" sz="2000" i="1" dirty="0"/>
              <a:t>P</a:t>
            </a:r>
            <a:r>
              <a:rPr lang="it-IT" sz="2000" i="1" dirty="0" smtClean="0"/>
              <a:t>revalence</a:t>
            </a:r>
            <a:r>
              <a:rPr lang="it-IT" sz="2000" dirty="0" smtClean="0"/>
              <a:t>.</a:t>
            </a:r>
          </a:p>
          <a:p>
            <a:pPr algn="ctr"/>
            <a:r>
              <a:rPr lang="it-IT" sz="2000" dirty="0" smtClean="0"/>
              <a:t>Oltre ad aver studiato </a:t>
            </a:r>
            <a:r>
              <a:rPr lang="it-IT" sz="2000" dirty="0" smtClean="0"/>
              <a:t>l’indice SBS </a:t>
            </a:r>
            <a:r>
              <a:rPr lang="it-IT" sz="2000" dirty="0" smtClean="0"/>
              <a:t>abbiamo anche analizzato le parole associate ai vari brand mostrando le relative nuvole di parole e le parole direttamente collegate </a:t>
            </a:r>
            <a:r>
              <a:rPr lang="it-IT" sz="2000" dirty="0" smtClean="0"/>
              <a:t>a loro. </a:t>
            </a:r>
            <a:r>
              <a:rPr lang="it-IT" sz="2000" dirty="0" smtClean="0"/>
              <a:t>Un altro studio interessante è stato quello delle associazioni uniche ovvero le parole usate solo da un brand e non da un </a:t>
            </a:r>
            <a:r>
              <a:rPr lang="it-IT" sz="2000" dirty="0" smtClean="0"/>
              <a:t>altro.</a:t>
            </a:r>
            <a:endParaRPr lang="it-IT" sz="2000" dirty="0" smtClean="0"/>
          </a:p>
        </p:txBody>
      </p:sp>
    </p:spTree>
    <p:extLst>
      <p:ext uri="{BB962C8B-B14F-4D97-AF65-F5344CB8AC3E}">
        <p14:creationId xmlns:p14="http://schemas.microsoft.com/office/powerpoint/2010/main" val="107331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">
            <a:extLst>
              <a:ext uri="{FF2B5EF4-FFF2-40B4-BE49-F238E27FC236}">
                <a16:creationId xmlns:a16="http://schemas.microsoft.com/office/drawing/2014/main" xmlns="" id="{BDF57D15-4EEC-4185-B73E-39B16A71C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Il software: </a:t>
            </a:r>
            <a:r>
              <a:rPr lang="it-IT" sz="4800" dirty="0" smtClean="0"/>
              <a:t>SBS</a:t>
            </a:r>
            <a:endParaRPr lang="it-IT" sz="48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23529" y="999648"/>
            <a:ext cx="10777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Nel </a:t>
            </a:r>
            <a:r>
              <a:rPr lang="it-IT" sz="1400" dirty="0" err="1" smtClean="0"/>
              <a:t>tab</a:t>
            </a:r>
            <a:r>
              <a:rPr lang="it-IT" sz="1400" dirty="0" smtClean="0"/>
              <a:t> SNA-SBS è possibile calcolare il </a:t>
            </a:r>
            <a:r>
              <a:rPr lang="it-IT" sz="1400" dirty="0" err="1"/>
              <a:t>S</a:t>
            </a:r>
            <a:r>
              <a:rPr lang="it-IT" sz="1400" dirty="0" err="1" smtClean="0"/>
              <a:t>emantic</a:t>
            </a:r>
            <a:r>
              <a:rPr lang="it-IT" sz="1400" dirty="0" smtClean="0"/>
              <a:t> Brand Score, </a:t>
            </a:r>
            <a:r>
              <a:rPr lang="it-IT" sz="1400" dirty="0" err="1" smtClean="0"/>
              <a:t>graficarlo</a:t>
            </a:r>
            <a:r>
              <a:rPr lang="it-IT" sz="1400" dirty="0" smtClean="0"/>
              <a:t> e visualizzare il contributo di ciascuna dimensione</a:t>
            </a:r>
            <a:br>
              <a:rPr lang="it-IT" sz="1400" dirty="0" smtClean="0"/>
            </a:br>
            <a:r>
              <a:rPr lang="it-IT" sz="1400" dirty="0" smtClean="0"/>
              <a:t>(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</a:t>
            </a:r>
            <a:r>
              <a:rPr lang="it-IT" sz="1400" dirty="0" err="1" smtClean="0"/>
              <a:t>diversity</a:t>
            </a:r>
            <a:r>
              <a:rPr lang="it-IT" sz="1400" dirty="0"/>
              <a:t> </a:t>
            </a:r>
            <a:r>
              <a:rPr lang="it-IT" sz="1400" dirty="0" smtClean="0"/>
              <a:t>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) all’importanza del brand. </a:t>
            </a:r>
            <a:endParaRPr lang="it-IT" sz="1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23529" y="5063968"/>
            <a:ext cx="118769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/>
              <a:t>Execute</a:t>
            </a:r>
            <a:r>
              <a:rPr lang="it-IT" sz="1400" b="1" dirty="0" smtClean="0"/>
              <a:t> SBS: </a:t>
            </a:r>
            <a:r>
              <a:rPr lang="it-IT" sz="1400" dirty="0" smtClean="0"/>
              <a:t>legge i messaggi dal database, creando un unico corpus, e calcola il SBS. Il risultato viene salvato in un’apposita tabella;</a:t>
            </a:r>
            <a:r>
              <a:rPr lang="it-IT" sz="1400" b="1" dirty="0" smtClean="0"/>
              <a:t> </a:t>
            </a:r>
            <a:br>
              <a:rPr lang="it-IT" sz="1400" b="1" dirty="0" smtClean="0"/>
            </a:br>
            <a:r>
              <a:rPr lang="it-IT" sz="1400" b="1" dirty="0" smtClean="0"/>
              <a:t>Graph SBS: </a:t>
            </a:r>
            <a:r>
              <a:rPr lang="it-IT" sz="1400" dirty="0" smtClean="0"/>
              <a:t>grafica i valori del SBS leggendoli dal database;</a:t>
            </a:r>
            <a:r>
              <a:rPr lang="it-IT" sz="1400" b="1" dirty="0" smtClean="0"/>
              <a:t/>
            </a:r>
            <a:br>
              <a:rPr lang="it-IT" sz="1400" b="1" dirty="0" smtClean="0"/>
            </a:br>
            <a:r>
              <a:rPr lang="it-IT" sz="1400" b="1" dirty="0" smtClean="0"/>
              <a:t>Graph C-D-P:</a:t>
            </a:r>
            <a:r>
              <a:rPr lang="it-IT" sz="1400" dirty="0" smtClean="0"/>
              <a:t> visualizza il contributo di ciascuna dimensione nel calcolo del </a:t>
            </a:r>
            <a:r>
              <a:rPr lang="it-IT" sz="1400" dirty="0" smtClean="0"/>
              <a:t>SBS</a:t>
            </a:r>
          </a:p>
          <a:p>
            <a:r>
              <a:rPr lang="it-IT" sz="1400" b="1" dirty="0" smtClean="0"/>
              <a:t>Graph Word: </a:t>
            </a:r>
            <a:r>
              <a:rPr lang="it-IT" sz="1400" dirty="0" smtClean="0"/>
              <a:t>genera un grafo con le sole parole di un brand rispetto ad un’altro (il campo Brands prende come input due soli brand)</a:t>
            </a:r>
            <a:endParaRPr lang="it-IT" sz="14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856051" y="2093213"/>
            <a:ext cx="581761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dove</a:t>
            </a:r>
            <a:r>
              <a:rPr lang="it-IT" sz="1400" dirty="0"/>
              <a:t>: </a:t>
            </a:r>
            <a:endParaRPr lang="it-IT" sz="1400" dirty="0" smtClean="0"/>
          </a:p>
          <a:p>
            <a:r>
              <a:rPr lang="it-IT" sz="1400" b="1" dirty="0"/>
              <a:t> </a:t>
            </a:r>
            <a:r>
              <a:rPr lang="it-IT" sz="1400" b="1" dirty="0" smtClean="0"/>
              <a:t> Brands</a:t>
            </a:r>
            <a:r>
              <a:rPr lang="it-IT" sz="1400" dirty="0" smtClean="0"/>
              <a:t>: sono i nomi dei politici rappresentanti i nostri brand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Date Start</a:t>
            </a:r>
            <a:r>
              <a:rPr lang="it-IT" sz="1400" dirty="0" smtClean="0"/>
              <a:t>: data inizio del periodo di analisi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Date Stop</a:t>
            </a:r>
            <a:r>
              <a:rPr lang="it-IT" sz="1400" dirty="0" smtClean="0"/>
              <a:t>: data fine del periodo di analisi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Language</a:t>
            </a:r>
            <a:r>
              <a:rPr lang="it-IT" sz="1400" dirty="0" smtClean="0"/>
              <a:t>: la lingua del dizionario per la pulizia delle parole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Time Delta (d)</a:t>
            </a:r>
            <a:r>
              <a:rPr lang="it-IT" sz="1400" dirty="0" smtClean="0"/>
              <a:t>: finestra temporale del periodo di analisi in giorni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Co-Occurrence Filter</a:t>
            </a:r>
            <a:r>
              <a:rPr lang="it-IT" sz="1400" dirty="0" smtClean="0"/>
              <a:t>: indica il range delle </a:t>
            </a:r>
            <a:r>
              <a:rPr lang="it-IT" sz="1400" dirty="0" smtClean="0"/>
              <a:t>co-occorrenze </a:t>
            </a:r>
          </a:p>
          <a:p>
            <a:endParaRPr lang="it-IT" sz="1400" dirty="0" smtClean="0"/>
          </a:p>
          <a:p>
            <a:r>
              <a:rPr lang="it-IT" sz="1400" dirty="0" smtClean="0"/>
              <a:t>Nella nostra analisi il valore usato per le co-Occorrenze e’ stato </a:t>
            </a:r>
            <a:r>
              <a:rPr lang="it-IT" sz="1400" b="1" dirty="0" smtClean="0"/>
              <a:t>5</a:t>
            </a:r>
            <a:endParaRPr lang="it-IT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624472"/>
            <a:ext cx="5532522" cy="291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4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">
            <a:extLst>
              <a:ext uri="{FF2B5EF4-FFF2-40B4-BE49-F238E27FC236}">
                <a16:creationId xmlns:a16="http://schemas.microsoft.com/office/drawing/2014/main" xmlns="" id="{BDF57D15-4EEC-4185-B73E-39B16A71C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79012"/>
            <a:ext cx="11573197" cy="724247"/>
          </a:xfrm>
        </p:spPr>
        <p:txBody>
          <a:bodyPr>
            <a:normAutofit fontScale="92500" lnSpcReduction="20000"/>
          </a:bodyPr>
          <a:lstStyle/>
          <a:p>
            <a:r>
              <a:rPr lang="it-IT" dirty="0" smtClean="0"/>
              <a:t>Il software: </a:t>
            </a:r>
            <a:r>
              <a:rPr lang="it-IT" sz="4800" dirty="0" smtClean="0"/>
              <a:t>word </a:t>
            </a:r>
            <a:r>
              <a:rPr lang="it-IT" sz="4800" dirty="0" err="1" smtClean="0"/>
              <a:t>cloud</a:t>
            </a:r>
            <a:endParaRPr lang="it-IT" sz="4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3" y="1458277"/>
            <a:ext cx="5557296" cy="2930843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23529" y="823011"/>
            <a:ext cx="11767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Nel </a:t>
            </a:r>
            <a:r>
              <a:rPr lang="it-IT" sz="1400" dirty="0" err="1" smtClean="0"/>
              <a:t>tab</a:t>
            </a:r>
            <a:r>
              <a:rPr lang="it-IT" sz="1400" dirty="0" smtClean="0"/>
              <a:t> </a:t>
            </a:r>
            <a:r>
              <a:rPr lang="it-IT" sz="1400" b="1" dirty="0" err="1" smtClean="0"/>
              <a:t>Graph</a:t>
            </a:r>
            <a:r>
              <a:rPr lang="it-IT" sz="1400" b="1" dirty="0" smtClean="0"/>
              <a:t> Plot </a:t>
            </a:r>
            <a:r>
              <a:rPr lang="it-IT" sz="1400" dirty="0" smtClean="0"/>
              <a:t>è possibile calcolare la nuvola di parole, la </a:t>
            </a:r>
            <a:r>
              <a:rPr lang="it-IT" sz="1400" dirty="0" err="1" smtClean="0"/>
              <a:t>sentiment</a:t>
            </a:r>
            <a:r>
              <a:rPr lang="it-IT" sz="1400" dirty="0" smtClean="0"/>
              <a:t> </a:t>
            </a:r>
            <a:r>
              <a:rPr lang="it-IT" sz="1400" dirty="0" err="1" smtClean="0"/>
              <a:t>analysis</a:t>
            </a:r>
            <a:r>
              <a:rPr lang="it-IT" sz="1400" dirty="0" smtClean="0"/>
              <a:t> ed il grafo delle parole (i nodi centrali sono i brand e</a:t>
            </a:r>
          </a:p>
          <a:p>
            <a:r>
              <a:rPr lang="it-IT" sz="1400" dirty="0" smtClean="0"/>
              <a:t>Vengono visualizzate solo le parole direttamente connesse al brand stesso). </a:t>
            </a:r>
            <a:endParaRPr lang="it-IT" sz="1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40853" y="4501166"/>
            <a:ext cx="103797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smtClean="0"/>
              <a:t>Compute </a:t>
            </a:r>
            <a:r>
              <a:rPr lang="it-IT" sz="1400" b="1" dirty="0" err="1" smtClean="0"/>
              <a:t>Cloud</a:t>
            </a:r>
            <a:r>
              <a:rPr lang="it-IT" sz="1400" b="1" dirty="0" smtClean="0"/>
              <a:t>: </a:t>
            </a:r>
            <a:r>
              <a:rPr lang="it-IT" sz="1400" dirty="0" smtClean="0"/>
              <a:t>genera la nuvola di parole a partire dai messaggi presenti nel </a:t>
            </a:r>
            <a:r>
              <a:rPr lang="it-IT" sz="1400" dirty="0" err="1" smtClean="0"/>
              <a:t>db</a:t>
            </a:r>
            <a:r>
              <a:rPr lang="it-IT" sz="1400" dirty="0" smtClean="0"/>
              <a:t> ;</a:t>
            </a:r>
            <a:r>
              <a:rPr lang="it-IT" sz="1400" b="1" dirty="0" smtClean="0"/>
              <a:t> </a:t>
            </a:r>
            <a:br>
              <a:rPr lang="it-IT" sz="1400" b="1" dirty="0" smtClean="0"/>
            </a:br>
            <a:r>
              <a:rPr lang="it-IT" sz="1400" b="1" dirty="0" smtClean="0"/>
              <a:t>Compute </a:t>
            </a:r>
            <a:r>
              <a:rPr lang="it-IT" sz="1400" b="1" dirty="0" err="1" smtClean="0"/>
              <a:t>Sentiment</a:t>
            </a:r>
            <a:r>
              <a:rPr lang="it-IT" sz="1400" b="1" dirty="0" smtClean="0"/>
              <a:t>: </a:t>
            </a:r>
            <a:r>
              <a:rPr lang="it-IT" sz="1400" dirty="0" smtClean="0"/>
              <a:t>calcola i valori di </a:t>
            </a:r>
            <a:r>
              <a:rPr lang="it-IT" sz="1400" dirty="0" err="1" smtClean="0"/>
              <a:t>sentiment</a:t>
            </a:r>
            <a:r>
              <a:rPr lang="it-IT" sz="1400" dirty="0"/>
              <a:t> </a:t>
            </a:r>
            <a:r>
              <a:rPr lang="it-IT" sz="1400" dirty="0" smtClean="0"/>
              <a:t>generando come output un </a:t>
            </a:r>
            <a:r>
              <a:rPr lang="it-IT" sz="1400" dirty="0" err="1" smtClean="0"/>
              <a:t>scatter</a:t>
            </a:r>
            <a:r>
              <a:rPr lang="it-IT" sz="1400" dirty="0" smtClean="0"/>
              <a:t> plot;</a:t>
            </a:r>
            <a:r>
              <a:rPr lang="it-IT" sz="1400" b="1" dirty="0" smtClean="0"/>
              <a:t/>
            </a:r>
            <a:br>
              <a:rPr lang="it-IT" sz="1400" b="1" dirty="0" smtClean="0"/>
            </a:br>
            <a:r>
              <a:rPr lang="it-IT" sz="1400" b="1" dirty="0" smtClean="0"/>
              <a:t>Compute Net:</a:t>
            </a:r>
            <a:r>
              <a:rPr lang="it-IT" sz="1400" dirty="0" smtClean="0"/>
              <a:t> genera un grafo nel quale il nodo centrale è il brand ed i nodi collegati sono le parole ad esso </a:t>
            </a:r>
            <a:r>
              <a:rPr lang="it-IT" sz="1400" dirty="0" err="1" smtClean="0"/>
              <a:t>adicenti</a:t>
            </a:r>
            <a:endParaRPr lang="it-IT" sz="14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110127" y="1990230"/>
            <a:ext cx="57534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dove</a:t>
            </a:r>
            <a:r>
              <a:rPr lang="it-IT" sz="1400" dirty="0"/>
              <a:t>: </a:t>
            </a:r>
            <a:endParaRPr lang="it-IT" sz="1400" dirty="0" smtClean="0"/>
          </a:p>
          <a:p>
            <a:r>
              <a:rPr lang="it-IT" sz="1400" b="1" dirty="0"/>
              <a:t> </a:t>
            </a:r>
            <a:r>
              <a:rPr lang="it-IT" sz="1400" b="1" dirty="0" smtClean="0"/>
              <a:t> Date Start</a:t>
            </a:r>
            <a:r>
              <a:rPr lang="it-IT" sz="1400" dirty="0" smtClean="0"/>
              <a:t>: data inizio del periodo di analisi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Date Stop</a:t>
            </a:r>
            <a:r>
              <a:rPr lang="it-IT" sz="1400" dirty="0" smtClean="0"/>
              <a:t>: data fine del periodo di analisi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Language</a:t>
            </a:r>
            <a:r>
              <a:rPr lang="it-IT" sz="1400" dirty="0" smtClean="0"/>
              <a:t>: la lingua del dizionario per la pulizia delle parole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Time Delta (d)</a:t>
            </a:r>
            <a:r>
              <a:rPr lang="it-IT" sz="1400" dirty="0" smtClean="0"/>
              <a:t>: finestra temporale del periodo di analisi in giorni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endParaRPr lang="it-IT" sz="14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1071154" y="5453506"/>
            <a:ext cx="9736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Il calcolo della </a:t>
            </a:r>
            <a:r>
              <a:rPr lang="it-IT" sz="1600" dirty="0" err="1" smtClean="0"/>
              <a:t>sentiment</a:t>
            </a:r>
            <a:r>
              <a:rPr lang="it-IT" sz="1600" dirty="0" smtClean="0"/>
              <a:t> è stato fatto traducendo i messaggi in inglese in quanto non avevamo</a:t>
            </a:r>
          </a:p>
          <a:p>
            <a:r>
              <a:rPr lang="it-IT" sz="1600" dirty="0"/>
              <a:t>a</a:t>
            </a:r>
            <a:r>
              <a:rPr lang="it-IT" sz="1600" dirty="0" smtClean="0"/>
              <a:t> disposizione un dizionario in italiano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09424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body" idx="4294967295"/>
          </p:nvPr>
        </p:nvSpPr>
        <p:spPr>
          <a:xfrm>
            <a:off x="5500688" y="2873375"/>
            <a:ext cx="6691312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r>
              <a:rPr lang="it-IT" sz="4267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Network Analysis</a:t>
            </a:r>
            <a:endParaRPr sz="42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4294967295"/>
          </p:nvPr>
        </p:nvSpPr>
        <p:spPr>
          <a:xfrm>
            <a:off x="5500688" y="3849688"/>
            <a:ext cx="6691312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r>
              <a:rPr lang="it-IT" sz="1867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Struttura, contenuto e tempo</a:t>
            </a:r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6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 PPT-BALLOON DOLLAR">
      <a:dk1>
        <a:sysClr val="windowText" lastClr="000000"/>
      </a:dk1>
      <a:lt1>
        <a:sysClr val="window" lastClr="FFFFFF"/>
      </a:lt1>
      <a:dk2>
        <a:srgbClr val="44546A"/>
      </a:dk2>
      <a:lt2>
        <a:srgbClr val="CBCBCB"/>
      </a:lt2>
      <a:accent1>
        <a:srgbClr val="B1D9C7"/>
      </a:accent1>
      <a:accent2>
        <a:srgbClr val="62C1C5"/>
      </a:accent2>
      <a:accent3>
        <a:srgbClr val="FDD247"/>
      </a:accent3>
      <a:accent4>
        <a:srgbClr val="F7A60B"/>
      </a:accent4>
      <a:accent5>
        <a:srgbClr val="576868"/>
      </a:accent5>
      <a:accent6>
        <a:srgbClr val="CBCBCB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 PPT-BALLOON DOLLAR">
      <a:dk1>
        <a:sysClr val="windowText" lastClr="000000"/>
      </a:dk1>
      <a:lt1>
        <a:sysClr val="window" lastClr="FFFFFF"/>
      </a:lt1>
      <a:dk2>
        <a:srgbClr val="44546A"/>
      </a:dk2>
      <a:lt2>
        <a:srgbClr val="CBCBCB"/>
      </a:lt2>
      <a:accent1>
        <a:srgbClr val="B1D9C7"/>
      </a:accent1>
      <a:accent2>
        <a:srgbClr val="62C1C5"/>
      </a:accent2>
      <a:accent3>
        <a:srgbClr val="FDD247"/>
      </a:accent3>
      <a:accent4>
        <a:srgbClr val="F7A60B"/>
      </a:accent4>
      <a:accent5>
        <a:srgbClr val="576868"/>
      </a:accent5>
      <a:accent6>
        <a:srgbClr val="CBCBCB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5.xml><?xml version="1.0" encoding="utf-8"?>
<a:theme xmlns:a="http://schemas.openxmlformats.org/drawingml/2006/main" name="1_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5093</TotalTime>
  <Words>3648</Words>
  <Application>Microsoft Office PowerPoint</Application>
  <PresentationFormat>Widescreen</PresentationFormat>
  <Paragraphs>228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Arial Unicode MS</vt:lpstr>
      <vt:lpstr>맑은 고딕</vt:lpstr>
      <vt:lpstr>Arial</vt:lpstr>
      <vt:lpstr>Calibri</vt:lpstr>
      <vt:lpstr>Calibri Light</vt:lpstr>
      <vt:lpstr>Century Gothic</vt:lpstr>
      <vt:lpstr>HY중고딕</vt:lpstr>
      <vt:lpstr>Wingdings 3</vt:lpstr>
      <vt:lpstr>Cover and End Slide Master</vt:lpstr>
      <vt:lpstr>Contents Slide Master</vt:lpstr>
      <vt:lpstr>Section Break Slide Master</vt:lpstr>
      <vt:lpstr>Filo</vt:lpstr>
      <vt:lpstr>1_Filo</vt:lpstr>
      <vt:lpstr>PowerPoint Presentation</vt:lpstr>
      <vt:lpstr>Roadmap</vt:lpstr>
      <vt:lpstr>Il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Ceryx .</cp:lastModifiedBy>
  <cp:revision>513</cp:revision>
  <dcterms:created xsi:type="dcterms:W3CDTF">2019-01-14T06:35:35Z</dcterms:created>
  <dcterms:modified xsi:type="dcterms:W3CDTF">2019-11-22T23:55:12Z</dcterms:modified>
</cp:coreProperties>
</file>